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
  </p:notesMasterIdLst>
  <p:sldIdLst>
    <p:sldId id="259" r:id="rId2"/>
  </p:sldIdLst>
  <p:sldSz cx="7775575" cy="10907713"/>
  <p:notesSz cx="6735763" cy="98663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B29"/>
    <a:srgbClr val="997B4C"/>
    <a:srgbClr val="9D7B4C"/>
    <a:srgbClr val="905B37"/>
    <a:srgbClr val="FF0066"/>
    <a:srgbClr val="FF6699"/>
    <a:srgbClr val="000000"/>
    <a:srgbClr val="FF9999"/>
    <a:srgbClr val="F3F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218" d="100"/>
          <a:sy n="218" d="100"/>
        </p:scale>
        <p:origin x="-6440" y="-8484"/>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5029"/>
          </a:xfrm>
          <a:prstGeom prst="rect">
            <a:avLst/>
          </a:prstGeom>
        </p:spPr>
        <p:txBody>
          <a:bodyPr vert="horz" lIns="90782" tIns="45390" rIns="90782" bIns="4539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0"/>
            <a:ext cx="2918830" cy="495029"/>
          </a:xfrm>
          <a:prstGeom prst="rect">
            <a:avLst/>
          </a:prstGeom>
        </p:spPr>
        <p:txBody>
          <a:bodyPr vert="horz" lIns="90782" tIns="45390" rIns="90782" bIns="45390" rtlCol="0"/>
          <a:lstStyle>
            <a:lvl1pPr algn="r">
              <a:defRPr sz="1200"/>
            </a:lvl1pPr>
          </a:lstStyle>
          <a:p>
            <a:fld id="{70F99883-74AE-4A2C-81B7-5B86A08198C0}" type="datetimeFigureOut">
              <a:rPr kumimoji="1" lang="ja-JP" altLang="en-US" smtClean="0"/>
              <a:pPr/>
              <a:t>2018/10/12</a:t>
            </a:fld>
            <a:endParaRPr kumimoji="1" lang="ja-JP" altLang="en-US"/>
          </a:p>
        </p:txBody>
      </p:sp>
      <p:sp>
        <p:nvSpPr>
          <p:cNvPr id="4" name="スライド イメージ プレースホルダー 3"/>
          <p:cNvSpPr>
            <a:spLocks noGrp="1" noRot="1" noChangeAspect="1"/>
          </p:cNvSpPr>
          <p:nvPr>
            <p:ph type="sldImg" idx="2"/>
          </p:nvPr>
        </p:nvSpPr>
        <p:spPr>
          <a:xfrm>
            <a:off x="2181225" y="1231900"/>
            <a:ext cx="2373313" cy="3332163"/>
          </a:xfrm>
          <a:prstGeom prst="rect">
            <a:avLst/>
          </a:prstGeom>
          <a:noFill/>
          <a:ln w="12700">
            <a:solidFill>
              <a:prstClr val="black"/>
            </a:solidFill>
          </a:ln>
        </p:spPr>
        <p:txBody>
          <a:bodyPr vert="horz" lIns="90782" tIns="45390" rIns="90782" bIns="4539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782" tIns="45390" rIns="90782" bIns="4539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8"/>
            <a:ext cx="2918830" cy="495028"/>
          </a:xfrm>
          <a:prstGeom prst="rect">
            <a:avLst/>
          </a:prstGeom>
        </p:spPr>
        <p:txBody>
          <a:bodyPr vert="horz" lIns="90782" tIns="45390" rIns="90782" bIns="4539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8"/>
            <a:ext cx="2918830" cy="495028"/>
          </a:xfrm>
          <a:prstGeom prst="rect">
            <a:avLst/>
          </a:prstGeom>
        </p:spPr>
        <p:txBody>
          <a:bodyPr vert="horz" lIns="90782" tIns="45390" rIns="90782" bIns="45390" rtlCol="0" anchor="b"/>
          <a:lstStyle>
            <a:lvl1pPr algn="r">
              <a:defRPr sz="1200"/>
            </a:lvl1pPr>
          </a:lstStyle>
          <a:p>
            <a:fld id="{ACD93CC5-A9B8-46A1-B8C3-70AA73E05DA2}" type="slidenum">
              <a:rPr kumimoji="1" lang="ja-JP" altLang="en-US" smtClean="0"/>
              <a:pPr/>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図 2" descr="F_back.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6" y="0"/>
            <a:ext cx="7771269" cy="10907713"/>
          </a:xfrm>
          <a:prstGeom prst="rect">
            <a:avLst/>
          </a:prstGeom>
        </p:spPr>
      </p:pic>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A0145309-FDD6-43F6-A890-09C9556F36D3}"/>
              </a:ext>
            </a:extLst>
          </p:cNvPr>
          <p:cNvGrpSpPr/>
          <p:nvPr/>
        </p:nvGrpSpPr>
        <p:grpSpPr>
          <a:xfrm>
            <a:off x="6376798" y="6490018"/>
            <a:ext cx="1274336" cy="1469951"/>
            <a:chOff x="7120702" y="6658120"/>
            <a:chExt cx="1274336" cy="1469951"/>
          </a:xfrm>
        </p:grpSpPr>
        <p:grpSp>
          <p:nvGrpSpPr>
            <p:cNvPr id="4" name="グループ化 3">
              <a:extLst>
                <a:ext uri="{FF2B5EF4-FFF2-40B4-BE49-F238E27FC236}">
                  <a16:creationId xmlns:a16="http://schemas.microsoft.com/office/drawing/2014/main" id="{77D197DF-D97B-4FFC-BB22-4BFF08DD8913}"/>
                </a:ext>
              </a:extLst>
            </p:cNvPr>
            <p:cNvGrpSpPr>
              <a:grpSpLocks noChangeAspect="1"/>
            </p:cNvGrpSpPr>
            <p:nvPr/>
          </p:nvGrpSpPr>
          <p:grpSpPr>
            <a:xfrm rot="521859">
              <a:off x="7120702" y="6658120"/>
              <a:ext cx="1274336" cy="1469951"/>
              <a:chOff x="8169570" y="5819747"/>
              <a:chExt cx="1784051" cy="2076303"/>
            </a:xfrm>
          </p:grpSpPr>
          <p:pic>
            <p:nvPicPr>
              <p:cNvPr id="45" name="図 44">
                <a:extLst>
                  <a:ext uri="{FF2B5EF4-FFF2-40B4-BE49-F238E27FC236}">
                    <a16:creationId xmlns:a16="http://schemas.microsoft.com/office/drawing/2014/main" id="{431E0E94-F982-4164-AABB-FF44153502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528" t="52070" r="-2372" b="-1884"/>
              <a:stretch/>
            </p:blipFill>
            <p:spPr>
              <a:xfrm>
                <a:off x="8169570" y="5819747"/>
                <a:ext cx="1784051" cy="2076303"/>
              </a:xfrm>
              <a:prstGeom prst="rect">
                <a:avLst/>
              </a:prstGeom>
            </p:spPr>
          </p:pic>
          <p:pic>
            <p:nvPicPr>
              <p:cNvPr id="39" name="図 38" descr="人, 木, 室内, 窓 が含まれている画像&#10;&#10;非常に高い精度で生成された説明">
                <a:extLst>
                  <a:ext uri="{FF2B5EF4-FFF2-40B4-BE49-F238E27FC236}">
                    <a16:creationId xmlns:a16="http://schemas.microsoft.com/office/drawing/2014/main" id="{586826AB-CFB4-4E68-98BA-6C0CDDED39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479" t="400" r="18629" b="3532"/>
              <a:stretch/>
            </p:blipFill>
            <p:spPr>
              <a:xfrm rot="21096674">
                <a:off x="8464683" y="6176585"/>
                <a:ext cx="1184539" cy="1227885"/>
              </a:xfrm>
              <a:prstGeom prst="rect">
                <a:avLst/>
              </a:prstGeom>
            </p:spPr>
          </p:pic>
        </p:grpSp>
        <p:pic>
          <p:nvPicPr>
            <p:cNvPr id="51" name="図 50">
              <a:extLst>
                <a:ext uri="{FF2B5EF4-FFF2-40B4-BE49-F238E27FC236}">
                  <a16:creationId xmlns:a16="http://schemas.microsoft.com/office/drawing/2014/main" id="{BCED8095-F814-482B-8705-90EBD5AFD3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438" t="89045" r="768" b="5470"/>
            <a:stretch/>
          </p:blipFill>
          <p:spPr>
            <a:xfrm>
              <a:off x="7395272" y="7808363"/>
              <a:ext cx="791924" cy="165194"/>
            </a:xfrm>
            <a:prstGeom prst="rect">
              <a:avLst/>
            </a:prstGeom>
          </p:spPr>
        </p:pic>
      </p:grpSp>
      <p:pic>
        <p:nvPicPr>
          <p:cNvPr id="42" name="図 41">
            <a:extLst>
              <a:ext uri="{FF2B5EF4-FFF2-40B4-BE49-F238E27FC236}">
                <a16:creationId xmlns:a16="http://schemas.microsoft.com/office/drawing/2014/main" id="{D9F93F0A-326C-4E92-9885-4F8A44E683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991" t="-3499" r="33284" b="87863"/>
          <a:stretch/>
        </p:blipFill>
        <p:spPr>
          <a:xfrm>
            <a:off x="2602525" y="962910"/>
            <a:ext cx="2570524" cy="987913"/>
          </a:xfrm>
          <a:prstGeom prst="rect">
            <a:avLst/>
          </a:prstGeom>
        </p:spPr>
      </p:pic>
      <p:pic>
        <p:nvPicPr>
          <p:cNvPr id="16" name="図 15"/>
          <p:cNvPicPr>
            <a:picLocks noChangeAspect="1"/>
          </p:cNvPicPr>
          <p:nvPr/>
        </p:nvPicPr>
        <p:blipFill rotWithShape="1">
          <a:blip r:embed="rId6" cstate="print"/>
          <a:srcRect t="-79" r="77629"/>
          <a:stretch/>
        </p:blipFill>
        <p:spPr>
          <a:xfrm>
            <a:off x="119573" y="8275740"/>
            <a:ext cx="453006" cy="315249"/>
          </a:xfrm>
          <a:prstGeom prst="rect">
            <a:avLst/>
          </a:prstGeom>
        </p:spPr>
      </p:pic>
      <p:sp>
        <p:nvSpPr>
          <p:cNvPr id="18" name="正方形/長方形 17"/>
          <p:cNvSpPr/>
          <p:nvPr/>
        </p:nvSpPr>
        <p:spPr>
          <a:xfrm>
            <a:off x="493977" y="8325642"/>
            <a:ext cx="1918795" cy="215444"/>
          </a:xfrm>
          <a:prstGeom prst="rect">
            <a:avLst/>
          </a:prstGeom>
        </p:spPr>
        <p:txBody>
          <a:bodyPr wrap="none" lIns="0" tIns="0" rIns="0" bIns="0">
            <a:spAutoFit/>
          </a:bodyPr>
          <a:lstStyle/>
          <a:p>
            <a:r>
              <a:rPr lang="ja-JP" altLang="en-US" sz="1400" dirty="0">
                <a:solidFill>
                  <a:srgbClr val="FEE8B7"/>
                </a:solidFill>
                <a:latin typeface="Script MT Bold" panose="03040602040607080904" pitchFamily="66" charset="0"/>
                <a:ea typeface="ＭＳ Ｐ明朝" panose="02020600040205080304" pitchFamily="18" charset="-128"/>
              </a:rPr>
              <a:t>キャリアコンサルタントとは</a:t>
            </a:r>
          </a:p>
        </p:txBody>
      </p:sp>
      <p:sp>
        <p:nvSpPr>
          <p:cNvPr id="21" name="正方形/長方形 20"/>
          <p:cNvSpPr/>
          <p:nvPr/>
        </p:nvSpPr>
        <p:spPr>
          <a:xfrm>
            <a:off x="2826999" y="8214494"/>
            <a:ext cx="4851148" cy="446276"/>
          </a:xfrm>
          <a:prstGeom prst="rect">
            <a:avLst/>
          </a:prstGeom>
        </p:spPr>
        <p:txBody>
          <a:bodyPr wrap="square">
            <a:spAutoFit/>
          </a:bodyPr>
          <a:lstStyle/>
          <a:p>
            <a:pPr>
              <a:lnSpc>
                <a:spcPct val="150000"/>
              </a:lnSpc>
            </a:pPr>
            <a:r>
              <a:rPr lang="ja-JP" altLang="en-US" sz="800" dirty="0">
                <a:solidFill>
                  <a:schemeClr val="bg1"/>
                </a:solidFill>
                <a:latin typeface="メイリオ" panose="020B0604030504040204" pitchFamily="50" charset="-128"/>
                <a:ea typeface="メイリオ" panose="020B0604030504040204" pitchFamily="50" charset="-128"/>
              </a:rPr>
              <a:t>キャリアコンサルティングを行う専門家です。キャリアコンサルティングとは、労働者の職業の選択、職業生活設計又は職業能力の開発及び向上に関する相談に応じ、助言及び指導を行うことをいいます。</a:t>
            </a:r>
          </a:p>
        </p:txBody>
      </p:sp>
      <p:sp>
        <p:nvSpPr>
          <p:cNvPr id="22" name="正方形/長方形 21"/>
          <p:cNvSpPr/>
          <p:nvPr/>
        </p:nvSpPr>
        <p:spPr>
          <a:xfrm>
            <a:off x="332823" y="8854841"/>
            <a:ext cx="4242777" cy="1938992"/>
          </a:xfrm>
          <a:prstGeom prst="rect">
            <a:avLst/>
          </a:prstGeom>
        </p:spPr>
        <p:txBody>
          <a:bodyPr wrap="square">
            <a:spAutoFit/>
          </a:bodyPr>
          <a:lstStyle/>
          <a:p>
            <a:r>
              <a:rPr lang="en-US" altLang="ja-JP" sz="1100" spc="600" dirty="0">
                <a:solidFill>
                  <a:schemeClr val="bg1"/>
                </a:solidFill>
                <a:latin typeface="ＭＳ Ｐ明朝" panose="02020600040205080304" pitchFamily="18" charset="-128"/>
                <a:ea typeface="ＭＳ Ｐ明朝" panose="02020600040205080304" pitchFamily="18" charset="-128"/>
              </a:rPr>
              <a:t>【</a:t>
            </a:r>
            <a:r>
              <a:rPr lang="ja-JP" altLang="en-US" sz="1100" spc="600" dirty="0">
                <a:solidFill>
                  <a:schemeClr val="bg1"/>
                </a:solidFill>
                <a:latin typeface="ＭＳ Ｐ明朝" panose="02020600040205080304" pitchFamily="18" charset="-128"/>
                <a:ea typeface="ＭＳ Ｐ明朝" panose="02020600040205080304" pitchFamily="18" charset="-128"/>
              </a:rPr>
              <a:t>お問合せ</a:t>
            </a:r>
            <a:r>
              <a:rPr lang="en-US" altLang="ja-JP" sz="1100" spc="600" dirty="0">
                <a:solidFill>
                  <a:schemeClr val="bg1"/>
                </a:solidFill>
                <a:latin typeface="ＭＳ Ｐ明朝" panose="02020600040205080304" pitchFamily="18" charset="-128"/>
                <a:ea typeface="ＭＳ Ｐ明朝" panose="02020600040205080304" pitchFamily="18" charset="-128"/>
              </a:rPr>
              <a:t>】</a:t>
            </a:r>
          </a:p>
          <a:p>
            <a:r>
              <a:rPr lang="ja-JP" altLang="en-US" sz="1200" spc="600" dirty="0">
                <a:solidFill>
                  <a:schemeClr val="bg1"/>
                </a:solidFill>
                <a:latin typeface="ＭＳ Ｐ明朝" panose="02020600040205080304" pitchFamily="18" charset="-128"/>
                <a:ea typeface="ＭＳ Ｐ明朝" panose="02020600040205080304" pitchFamily="18" charset="-128"/>
              </a:rPr>
              <a:t>株式会社</a:t>
            </a:r>
            <a:r>
              <a:rPr lang="en-US" altLang="ja-JP" sz="1200" spc="600" dirty="0">
                <a:solidFill>
                  <a:schemeClr val="bg1"/>
                </a:solidFill>
                <a:latin typeface="ＭＳ Ｐ明朝" panose="02020600040205080304" pitchFamily="18" charset="-128"/>
                <a:ea typeface="ＭＳ Ｐ明朝" panose="02020600040205080304" pitchFamily="18" charset="-128"/>
              </a:rPr>
              <a:t>Woman’s</a:t>
            </a:r>
          </a:p>
          <a:p>
            <a:r>
              <a:rPr lang="en-US" altLang="ja-JP" sz="1100" b="1" dirty="0">
                <a:solidFill>
                  <a:srgbClr val="EFFD69"/>
                </a:solidFill>
                <a:latin typeface="メイリオ" panose="020B0604030504040204" pitchFamily="50" charset="-128"/>
                <a:ea typeface="メイリオ" panose="020B0604030504040204" pitchFamily="50" charset="-128"/>
              </a:rPr>
              <a:t>HP</a:t>
            </a:r>
            <a:r>
              <a:rPr lang="ja-JP" altLang="en-US" sz="1100" b="1" dirty="0">
                <a:solidFill>
                  <a:srgbClr val="EFFD69"/>
                </a:solidFill>
                <a:latin typeface="メイリオ" panose="020B0604030504040204" pitchFamily="50" charset="-128"/>
                <a:ea typeface="メイリオ" panose="020B0604030504040204" pitchFamily="50" charset="-128"/>
              </a:rPr>
              <a:t>：</a:t>
            </a:r>
            <a:r>
              <a:rPr lang="en-US" altLang="ja-JP" sz="1100" b="1" dirty="0">
                <a:solidFill>
                  <a:srgbClr val="EFFD69"/>
                </a:solidFill>
                <a:latin typeface="メイリオ" panose="020B0604030504040204" pitchFamily="50" charset="-128"/>
                <a:ea typeface="メイリオ" panose="020B0604030504040204" pitchFamily="50" charset="-128"/>
              </a:rPr>
              <a:t>http://womans.co.jp/</a:t>
            </a:r>
          </a:p>
          <a:p>
            <a:r>
              <a:rPr lang="en-US" altLang="ja-JP" sz="1200" dirty="0">
                <a:solidFill>
                  <a:srgbClr val="EFFD69"/>
                </a:solidFill>
                <a:latin typeface="ＭＳ Ｐ明朝" panose="02020600040205080304" pitchFamily="18" charset="-128"/>
                <a:ea typeface="ＭＳ Ｐ明朝" panose="02020600040205080304" pitchFamily="18" charset="-128"/>
              </a:rPr>
              <a:t>TEL:0856-22-8605</a:t>
            </a:r>
            <a:r>
              <a:rPr lang="ja-JP" altLang="en-US" sz="1200" dirty="0">
                <a:solidFill>
                  <a:srgbClr val="EFFD69"/>
                </a:solidFill>
                <a:latin typeface="ＭＳ Ｐ明朝" panose="02020600040205080304" pitchFamily="18" charset="-128"/>
                <a:ea typeface="ＭＳ Ｐ明朝" panose="02020600040205080304" pitchFamily="18" charset="-128"/>
              </a:rPr>
              <a:t>　</a:t>
            </a:r>
            <a:r>
              <a:rPr lang="ja-JP" altLang="en-US" sz="900" dirty="0">
                <a:solidFill>
                  <a:srgbClr val="EFFD69"/>
                </a:solidFill>
                <a:latin typeface="ＭＳ Ｐ明朝" panose="02020600040205080304" pitchFamily="18" charset="-128"/>
                <a:ea typeface="ＭＳ Ｐ明朝" panose="02020600040205080304" pitchFamily="18" charset="-128"/>
              </a:rPr>
              <a:t>（土日祝日除く　</a:t>
            </a:r>
            <a:r>
              <a:rPr lang="en-US" altLang="ja-JP" sz="900" dirty="0">
                <a:solidFill>
                  <a:srgbClr val="EFFD69"/>
                </a:solidFill>
                <a:latin typeface="ＭＳ Ｐ明朝" panose="02020600040205080304" pitchFamily="18" charset="-128"/>
                <a:ea typeface="ＭＳ Ｐ明朝" panose="02020600040205080304" pitchFamily="18" charset="-128"/>
              </a:rPr>
              <a:t>8</a:t>
            </a:r>
            <a:r>
              <a:rPr lang="ja-JP" altLang="en-US" sz="900" dirty="0">
                <a:solidFill>
                  <a:srgbClr val="EFFD69"/>
                </a:solidFill>
                <a:latin typeface="ＭＳ Ｐ明朝" panose="02020600040205080304" pitchFamily="18" charset="-128"/>
                <a:ea typeface="ＭＳ Ｐ明朝" panose="02020600040205080304" pitchFamily="18" charset="-128"/>
              </a:rPr>
              <a:t>時半～</a:t>
            </a:r>
            <a:r>
              <a:rPr lang="en-US" altLang="ja-JP" sz="900" dirty="0">
                <a:solidFill>
                  <a:srgbClr val="EFFD69"/>
                </a:solidFill>
                <a:latin typeface="ＭＳ Ｐ明朝" panose="02020600040205080304" pitchFamily="18" charset="-128"/>
                <a:ea typeface="ＭＳ Ｐ明朝" panose="02020600040205080304" pitchFamily="18" charset="-128"/>
              </a:rPr>
              <a:t>17</a:t>
            </a:r>
            <a:r>
              <a:rPr lang="ja-JP" altLang="en-US" sz="900" dirty="0">
                <a:solidFill>
                  <a:srgbClr val="EFFD69"/>
                </a:solidFill>
                <a:latin typeface="ＭＳ Ｐ明朝" panose="02020600040205080304" pitchFamily="18" charset="-128"/>
                <a:ea typeface="ＭＳ Ｐ明朝" panose="02020600040205080304" pitchFamily="18" charset="-128"/>
              </a:rPr>
              <a:t>時）</a:t>
            </a:r>
          </a:p>
          <a:p>
            <a:r>
              <a:rPr lang="zh-TW" altLang="en-US" sz="900" dirty="0">
                <a:solidFill>
                  <a:schemeClr val="bg1"/>
                </a:solidFill>
                <a:latin typeface="ＭＳ Ｐ明朝" panose="02020600040205080304" pitchFamily="18" charset="-128"/>
                <a:ea typeface="ＭＳ Ｐ明朝" panose="02020600040205080304" pitchFamily="18" charset="-128"/>
              </a:rPr>
              <a:t>〒</a:t>
            </a:r>
            <a:r>
              <a:rPr lang="en-US" altLang="zh-TW" sz="900" dirty="0">
                <a:solidFill>
                  <a:schemeClr val="bg1"/>
                </a:solidFill>
                <a:latin typeface="ＭＳ Ｐ明朝" panose="02020600040205080304" pitchFamily="18" charset="-128"/>
                <a:ea typeface="ＭＳ Ｐ明朝" panose="02020600040205080304" pitchFamily="18" charset="-128"/>
              </a:rPr>
              <a:t>698-0002</a:t>
            </a:r>
            <a:r>
              <a:rPr lang="zh-TW" altLang="en-US" sz="900" dirty="0">
                <a:solidFill>
                  <a:schemeClr val="bg1"/>
                </a:solidFill>
                <a:latin typeface="ＭＳ Ｐ明朝" panose="02020600040205080304" pitchFamily="18" charset="-128"/>
                <a:ea typeface="ＭＳ Ｐ明朝" panose="02020600040205080304" pitchFamily="18" charset="-128"/>
              </a:rPr>
              <a:t>　島根県益田市下本郷町</a:t>
            </a:r>
            <a:r>
              <a:rPr lang="en-US" altLang="zh-TW" sz="900" dirty="0">
                <a:solidFill>
                  <a:schemeClr val="bg1"/>
                </a:solidFill>
                <a:latin typeface="ＭＳ Ｐ明朝" panose="02020600040205080304" pitchFamily="18" charset="-128"/>
                <a:ea typeface="ＭＳ Ｐ明朝" panose="02020600040205080304" pitchFamily="18" charset="-128"/>
              </a:rPr>
              <a:t>924-6</a:t>
            </a:r>
          </a:p>
          <a:p>
            <a:endParaRPr lang="en-US" altLang="ja-JP" sz="1200" dirty="0">
              <a:solidFill>
                <a:schemeClr val="bg1"/>
              </a:solidFill>
              <a:latin typeface="ＭＳ Ｐ明朝" panose="02020600040205080304" pitchFamily="18" charset="-128"/>
              <a:ea typeface="ＭＳ Ｐ明朝" panose="02020600040205080304" pitchFamily="18" charset="-128"/>
            </a:endParaRPr>
          </a:p>
          <a:p>
            <a:r>
              <a:rPr lang="ja-JP" altLang="en-US" sz="1100" dirty="0">
                <a:solidFill>
                  <a:schemeClr val="bg1"/>
                </a:solidFill>
                <a:latin typeface="ＭＳ 明朝" panose="02020609040205080304" pitchFamily="17" charset="-128"/>
                <a:ea typeface="ＭＳ 明朝" panose="02020609040205080304" pitchFamily="17" charset="-128"/>
              </a:rPr>
              <a:t>起業女子応援ナビ</a:t>
            </a:r>
            <a:r>
              <a:rPr lang="en-US" altLang="ja-JP" sz="1100" dirty="0">
                <a:solidFill>
                  <a:schemeClr val="bg1"/>
                </a:solidFill>
                <a:latin typeface="ＭＳ 明朝" panose="02020609040205080304" pitchFamily="17" charset="-128"/>
                <a:ea typeface="ＭＳ 明朝" panose="02020609040205080304" pitchFamily="17" charset="-128"/>
              </a:rPr>
              <a:t>@</a:t>
            </a:r>
            <a:r>
              <a:rPr lang="ja-JP" altLang="en-US" sz="1100" dirty="0">
                <a:solidFill>
                  <a:schemeClr val="bg1"/>
                </a:solidFill>
                <a:latin typeface="ＭＳ 明朝" panose="02020609040205080304" pitchFamily="17" charset="-128"/>
                <a:ea typeface="ＭＳ 明朝" panose="02020609040205080304" pitchFamily="17" charset="-128"/>
              </a:rPr>
              <a:t>中国地域ネットワーク事務局</a:t>
            </a:r>
            <a:endParaRPr lang="en-US" altLang="ja-JP" sz="1100" dirty="0">
              <a:solidFill>
                <a:schemeClr val="bg1"/>
              </a:solidFill>
              <a:latin typeface="ＭＳ 明朝" panose="02020609040205080304" pitchFamily="17" charset="-128"/>
              <a:ea typeface="ＭＳ 明朝" panose="02020609040205080304" pitchFamily="17" charset="-128"/>
            </a:endParaRPr>
          </a:p>
          <a:p>
            <a:r>
              <a:rPr lang="ja-JP" altLang="en-US" sz="1050" dirty="0">
                <a:solidFill>
                  <a:schemeClr val="bg1"/>
                </a:solidFill>
                <a:latin typeface="ＭＳ 明朝" panose="02020609040205080304" pitchFamily="17" charset="-128"/>
                <a:ea typeface="ＭＳ 明朝" panose="02020609040205080304" pitchFamily="17" charset="-128"/>
              </a:rPr>
              <a:t>（一般社団法人中国地域ニュービジネス協議会 ）</a:t>
            </a:r>
            <a:r>
              <a:rPr lang="en-US" altLang="ja-JP" sz="1100" b="1" dirty="0">
                <a:solidFill>
                  <a:srgbClr val="EFFD69"/>
                </a:solidFill>
                <a:latin typeface="メイリオ" panose="020B0604030504040204" pitchFamily="50" charset="-128"/>
                <a:ea typeface="メイリオ" panose="020B0604030504040204" pitchFamily="50" charset="-128"/>
              </a:rPr>
              <a:t>http://woman.cnbc.or.jp/</a:t>
            </a:r>
          </a:p>
          <a:p>
            <a:r>
              <a:rPr lang="en-US" altLang="ja-JP" sz="1100" dirty="0">
                <a:solidFill>
                  <a:srgbClr val="EFFD69"/>
                </a:solidFill>
                <a:latin typeface="ＭＳ Ｐ明朝" panose="02020600040205080304" pitchFamily="18" charset="-128"/>
                <a:ea typeface="ＭＳ Ｐ明朝" panose="02020600040205080304" pitchFamily="18" charset="-128"/>
              </a:rPr>
              <a:t>TEL</a:t>
            </a:r>
            <a:r>
              <a:rPr lang="ja-JP" altLang="en-US" sz="1100" dirty="0">
                <a:solidFill>
                  <a:srgbClr val="EFFD69"/>
                </a:solidFill>
                <a:latin typeface="ＭＳ Ｐ明朝" panose="02020600040205080304" pitchFamily="18" charset="-128"/>
                <a:ea typeface="ＭＳ Ｐ明朝" panose="02020600040205080304" pitchFamily="18" charset="-128"/>
              </a:rPr>
              <a:t>（</a:t>
            </a:r>
            <a:r>
              <a:rPr lang="en-US" altLang="ja-JP" sz="1100" dirty="0">
                <a:solidFill>
                  <a:srgbClr val="EFFD69"/>
                </a:solidFill>
                <a:latin typeface="ＭＳ Ｐ明朝" panose="02020600040205080304" pitchFamily="18" charset="-128"/>
                <a:ea typeface="ＭＳ Ｐ明朝" panose="02020600040205080304" pitchFamily="18" charset="-128"/>
              </a:rPr>
              <a:t>082</a:t>
            </a:r>
            <a:r>
              <a:rPr lang="ja-JP" altLang="en-US" sz="1100" dirty="0">
                <a:solidFill>
                  <a:srgbClr val="EFFD69"/>
                </a:solidFill>
                <a:latin typeface="ＭＳ Ｐ明朝" panose="02020600040205080304" pitchFamily="18" charset="-128"/>
                <a:ea typeface="ＭＳ Ｐ明朝" panose="02020600040205080304" pitchFamily="18" charset="-128"/>
              </a:rPr>
              <a:t>）</a:t>
            </a:r>
            <a:r>
              <a:rPr lang="en-US" altLang="ja-JP" sz="1100" dirty="0">
                <a:solidFill>
                  <a:srgbClr val="EFFD69"/>
                </a:solidFill>
                <a:latin typeface="ＭＳ Ｐ明朝" panose="02020600040205080304" pitchFamily="18" charset="-128"/>
                <a:ea typeface="ＭＳ Ｐ明朝" panose="02020600040205080304" pitchFamily="18" charset="-128"/>
              </a:rPr>
              <a:t>221-2929</a:t>
            </a:r>
            <a:r>
              <a:rPr lang="ja-JP" altLang="en-US" sz="1100" dirty="0">
                <a:solidFill>
                  <a:srgbClr val="EFFD69"/>
                </a:solidFill>
                <a:latin typeface="ＭＳ Ｐ明朝" panose="02020600040205080304" pitchFamily="18" charset="-128"/>
                <a:ea typeface="ＭＳ Ｐ明朝" panose="02020600040205080304" pitchFamily="18" charset="-128"/>
              </a:rPr>
              <a:t>　（</a:t>
            </a:r>
            <a:r>
              <a:rPr lang="ja-JP" altLang="en-US" sz="900" dirty="0">
                <a:solidFill>
                  <a:srgbClr val="EFFD69"/>
                </a:solidFill>
                <a:latin typeface="ＭＳ Ｐ明朝" panose="02020600040205080304" pitchFamily="18" charset="-128"/>
                <a:ea typeface="ＭＳ Ｐ明朝" panose="02020600040205080304" pitchFamily="18" charset="-128"/>
              </a:rPr>
              <a:t>土日祝日除く９時～１２時、１３時～１７時）　</a:t>
            </a:r>
            <a:r>
              <a:rPr lang="ja-JP" altLang="en-US" sz="1100" dirty="0">
                <a:solidFill>
                  <a:srgbClr val="EFFD69"/>
                </a:solidFill>
                <a:latin typeface="メイリオ" panose="020B0604030504040204" pitchFamily="50" charset="-128"/>
                <a:ea typeface="メイリオ" panose="020B0604030504040204" pitchFamily="50" charset="-128"/>
              </a:rPr>
              <a:t>　</a:t>
            </a:r>
          </a:p>
          <a:p>
            <a:r>
              <a:rPr lang="ja-JP" altLang="en-US" sz="900" dirty="0">
                <a:solidFill>
                  <a:schemeClr val="bg1"/>
                </a:solidFill>
                <a:latin typeface="ＭＳ 明朝" panose="02020609040205080304" pitchFamily="17" charset="-128"/>
                <a:ea typeface="ＭＳ 明朝" panose="02020609040205080304" pitchFamily="17" charset="-128"/>
              </a:rPr>
              <a:t>〒</a:t>
            </a:r>
            <a:r>
              <a:rPr lang="en-US" altLang="ja-JP" sz="900" dirty="0">
                <a:solidFill>
                  <a:schemeClr val="bg1"/>
                </a:solidFill>
                <a:latin typeface="ＭＳ 明朝" panose="02020609040205080304" pitchFamily="17" charset="-128"/>
                <a:ea typeface="ＭＳ 明朝" panose="02020609040205080304" pitchFamily="17" charset="-128"/>
              </a:rPr>
              <a:t>730-0017 </a:t>
            </a:r>
            <a:r>
              <a:rPr lang="ja-JP" altLang="en-US" sz="900" dirty="0">
                <a:solidFill>
                  <a:schemeClr val="bg1"/>
                </a:solidFill>
                <a:latin typeface="ＭＳ 明朝" panose="02020609040205080304" pitchFamily="17" charset="-128"/>
                <a:ea typeface="ＭＳ 明朝" panose="02020609040205080304" pitchFamily="17" charset="-128"/>
              </a:rPr>
              <a:t>　広島市中区鉄砲町</a:t>
            </a:r>
            <a:r>
              <a:rPr lang="en-US" altLang="ja-JP" sz="900" dirty="0">
                <a:solidFill>
                  <a:schemeClr val="bg1"/>
                </a:solidFill>
                <a:latin typeface="ＭＳ 明朝" panose="02020609040205080304" pitchFamily="17" charset="-128"/>
                <a:ea typeface="ＭＳ 明朝" panose="02020609040205080304" pitchFamily="17" charset="-128"/>
              </a:rPr>
              <a:t>1-20</a:t>
            </a:r>
            <a:r>
              <a:rPr lang="ja-JP" altLang="en-US" sz="900" dirty="0">
                <a:solidFill>
                  <a:schemeClr val="bg1"/>
                </a:solidFill>
                <a:latin typeface="ＭＳ 明朝" panose="02020609040205080304" pitchFamily="17" charset="-128"/>
                <a:ea typeface="ＭＳ 明朝" panose="02020609040205080304" pitchFamily="17" charset="-128"/>
              </a:rPr>
              <a:t>　第</a:t>
            </a:r>
            <a:r>
              <a:rPr lang="en-US" altLang="ja-JP" sz="900" dirty="0">
                <a:solidFill>
                  <a:schemeClr val="bg1"/>
                </a:solidFill>
                <a:latin typeface="ＭＳ 明朝" panose="02020609040205080304" pitchFamily="17" charset="-128"/>
                <a:ea typeface="ＭＳ 明朝" panose="02020609040205080304" pitchFamily="17" charset="-128"/>
              </a:rPr>
              <a:t>3</a:t>
            </a:r>
            <a:r>
              <a:rPr lang="ja-JP" altLang="en-US" sz="900" dirty="0">
                <a:solidFill>
                  <a:schemeClr val="bg1"/>
                </a:solidFill>
                <a:latin typeface="ＭＳ 明朝" panose="02020609040205080304" pitchFamily="17" charset="-128"/>
                <a:ea typeface="ＭＳ 明朝" panose="02020609040205080304" pitchFamily="17" charset="-128"/>
              </a:rPr>
              <a:t>ウエノヤビル</a:t>
            </a:r>
            <a:r>
              <a:rPr lang="en-US" altLang="ja-JP" sz="900" dirty="0">
                <a:solidFill>
                  <a:schemeClr val="bg1"/>
                </a:solidFill>
                <a:latin typeface="ＭＳ 明朝" panose="02020609040205080304" pitchFamily="17" charset="-128"/>
                <a:ea typeface="ＭＳ 明朝" panose="02020609040205080304" pitchFamily="17" charset="-128"/>
              </a:rPr>
              <a:t>7F</a:t>
            </a:r>
            <a:r>
              <a:rPr lang="ja-JP" altLang="en-US" sz="900" dirty="0">
                <a:solidFill>
                  <a:schemeClr val="bg1"/>
                </a:solidFill>
                <a:latin typeface="ＭＳ 明朝" panose="02020609040205080304" pitchFamily="17" charset="-128"/>
                <a:ea typeface="ＭＳ 明朝" panose="02020609040205080304" pitchFamily="17" charset="-128"/>
              </a:rPr>
              <a:t>　</a:t>
            </a:r>
            <a:endParaRPr lang="ja-JP" altLang="en-US" sz="1000" dirty="0">
              <a:solidFill>
                <a:schemeClr val="bg1"/>
              </a:solidFill>
              <a:latin typeface="ＭＳ Ｐ明朝" panose="02020600040205080304" pitchFamily="18" charset="-128"/>
              <a:ea typeface="ＭＳ Ｐ明朝" panose="02020600040205080304" pitchFamily="18" charset="-128"/>
            </a:endParaRPr>
          </a:p>
        </p:txBody>
      </p:sp>
      <p:sp>
        <p:nvSpPr>
          <p:cNvPr id="28" name="AutoShape 7893"/>
          <p:cNvSpPr>
            <a:spLocks noChangeAspect="1" noChangeArrowheads="1" noTextEdit="1"/>
          </p:cNvSpPr>
          <p:nvPr/>
        </p:nvSpPr>
        <p:spPr bwMode="auto">
          <a:xfrm>
            <a:off x="4546600" y="9088438"/>
            <a:ext cx="28876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正方形/長方形 109"/>
          <p:cNvSpPr/>
          <p:nvPr/>
        </p:nvSpPr>
        <p:spPr>
          <a:xfrm>
            <a:off x="520912" y="4185740"/>
            <a:ext cx="6495974" cy="1020600"/>
          </a:xfrm>
          <a:prstGeom prst="rect">
            <a:avLst/>
          </a:prstGeom>
        </p:spPr>
        <p:txBody>
          <a:bodyPr wrap="square">
            <a:spAutoFit/>
          </a:bodyPr>
          <a:lstStyle/>
          <a:p>
            <a:pPr algn="ctr">
              <a:lnSpc>
                <a:spcPct val="150000"/>
              </a:lnSpc>
            </a:pPr>
            <a:r>
              <a:rPr lang="ja-JP" altLang="en-US" sz="1050" b="1" dirty="0">
                <a:solidFill>
                  <a:srgbClr val="9D7B4C"/>
                </a:solidFill>
                <a:latin typeface="UD Digi Kyokasho NK-B" panose="02020700000000000000" pitchFamily="18" charset="-128"/>
                <a:ea typeface="UD Digi Kyokasho NK-B" panose="02020700000000000000" pitchFamily="18" charset="-128"/>
              </a:rPr>
              <a:t>想いを叶えるひとつの選択肢として、</a:t>
            </a:r>
          </a:p>
          <a:p>
            <a:pPr algn="ctr">
              <a:lnSpc>
                <a:spcPct val="150000"/>
              </a:lnSpc>
            </a:pPr>
            <a:r>
              <a:rPr lang="ja-JP" altLang="en-US" sz="1050" b="1" dirty="0">
                <a:solidFill>
                  <a:srgbClr val="9D7B4C"/>
                </a:solidFill>
                <a:latin typeface="UD Digi Kyokasho NK-B" panose="02020700000000000000" pitchFamily="18" charset="-128"/>
                <a:ea typeface="UD Digi Kyokasho NK-B" panose="02020700000000000000" pitchFamily="18" charset="-128"/>
              </a:rPr>
              <a:t>「起業」「自宅開業」「独立」「フリーランス」という働き方があります。</a:t>
            </a:r>
          </a:p>
          <a:p>
            <a:pPr algn="ctr">
              <a:lnSpc>
                <a:spcPct val="150000"/>
              </a:lnSpc>
            </a:pPr>
            <a:r>
              <a:rPr lang="ja-JP" altLang="en-US" sz="1050" b="1" dirty="0">
                <a:solidFill>
                  <a:srgbClr val="9D7B4C"/>
                </a:solidFill>
                <a:latin typeface="UD Digi Kyokasho NK-B" panose="02020700000000000000" pitchFamily="18" charset="-128"/>
                <a:ea typeface="UD Digi Kyokasho NK-B" panose="02020700000000000000" pitchFamily="18" charset="-128"/>
              </a:rPr>
              <a:t>「起業するってすごく大変そう」「わたしにできるか不安」「家族の理解は得られるかな」いろいろ不安に</a:t>
            </a:r>
          </a:p>
          <a:p>
            <a:pPr algn="ctr">
              <a:lnSpc>
                <a:spcPct val="150000"/>
              </a:lnSpc>
            </a:pPr>
            <a:r>
              <a:rPr lang="ja-JP" altLang="en-US" sz="1050" b="1" dirty="0">
                <a:solidFill>
                  <a:srgbClr val="9D7B4C"/>
                </a:solidFill>
                <a:latin typeface="UD Digi Kyokasho NK-B" panose="02020700000000000000" pitchFamily="18" charset="-128"/>
                <a:ea typeface="UD Digi Kyokasho NK-B" panose="02020700000000000000" pitchFamily="18" charset="-128"/>
              </a:rPr>
              <a:t>感じると思います。でも「やってみたい」「やってみようかな」と思ったら、まずはご相談してみませんか？</a:t>
            </a:r>
          </a:p>
        </p:txBody>
      </p:sp>
      <p:sp>
        <p:nvSpPr>
          <p:cNvPr id="111" name="正方形/長方形 110"/>
          <p:cNvSpPr/>
          <p:nvPr/>
        </p:nvSpPr>
        <p:spPr>
          <a:xfrm>
            <a:off x="1125776" y="913818"/>
            <a:ext cx="5524022" cy="984885"/>
          </a:xfrm>
          <a:prstGeom prst="rect">
            <a:avLst/>
          </a:prstGeom>
        </p:spPr>
        <p:txBody>
          <a:bodyPr wrap="square" lIns="0" tIns="0" rIns="0" bIns="0">
            <a:spAutoFit/>
          </a:bodyPr>
          <a:lstStyle/>
          <a:p>
            <a:pPr algn="ctr"/>
            <a:r>
              <a:rPr lang="ja-JP" altLang="en-US" sz="3200" spc="600" dirty="0">
                <a:solidFill>
                  <a:srgbClr val="274B29"/>
                </a:solidFill>
                <a:latin typeface="Adobe Garamond Pro Bold" panose="02020702060506020403" pitchFamily="18" charset="0"/>
              </a:rPr>
              <a:t>女性の働き方の</a:t>
            </a:r>
            <a:endParaRPr lang="en-US" altLang="ja-JP" sz="3200" spc="600" dirty="0">
              <a:solidFill>
                <a:srgbClr val="274B29"/>
              </a:solidFill>
              <a:latin typeface="Adobe Garamond Pro Bold" panose="02020702060506020403" pitchFamily="18" charset="0"/>
            </a:endParaRPr>
          </a:p>
          <a:p>
            <a:pPr algn="ctr"/>
            <a:r>
              <a:rPr lang="ja-JP" altLang="en-US" sz="3200" spc="600" dirty="0">
                <a:solidFill>
                  <a:srgbClr val="274B29"/>
                </a:solidFill>
                <a:latin typeface="Adobe Garamond Pro Bold" panose="02020702060506020403" pitchFamily="18" charset="0"/>
              </a:rPr>
              <a:t>キャリアコンサルティング</a:t>
            </a:r>
          </a:p>
        </p:txBody>
      </p:sp>
      <p:sp>
        <p:nvSpPr>
          <p:cNvPr id="112" name="正方形/長方形 111"/>
          <p:cNvSpPr/>
          <p:nvPr/>
        </p:nvSpPr>
        <p:spPr>
          <a:xfrm>
            <a:off x="1397362" y="527814"/>
            <a:ext cx="4980851" cy="261610"/>
          </a:xfrm>
          <a:prstGeom prst="rect">
            <a:avLst/>
          </a:prstGeom>
        </p:spPr>
        <p:txBody>
          <a:bodyPr wrap="square">
            <a:spAutoFit/>
          </a:bodyPr>
          <a:lstStyle/>
          <a:p>
            <a:pPr algn="ctr"/>
            <a:r>
              <a:rPr lang="en-US" altLang="zh-TW" sz="1100" spc="600" dirty="0">
                <a:solidFill>
                  <a:srgbClr val="274B29"/>
                </a:solidFill>
                <a:latin typeface="Constantia" panose="02030602050306030303" pitchFamily="18" charset="0"/>
              </a:rPr>
              <a:t>【</a:t>
            </a:r>
            <a:r>
              <a:rPr lang="zh-TW" altLang="en-US" sz="1100" spc="600" dirty="0">
                <a:solidFill>
                  <a:srgbClr val="274B29"/>
                </a:solidFill>
                <a:latin typeface="Constantia" panose="02030602050306030303" pitchFamily="18" charset="0"/>
              </a:rPr>
              <a:t>経済産業省</a:t>
            </a:r>
            <a:r>
              <a:rPr lang="en-US" altLang="zh-TW" sz="1100" spc="600" dirty="0">
                <a:solidFill>
                  <a:srgbClr val="274B29"/>
                </a:solidFill>
                <a:latin typeface="Constantia" panose="02030602050306030303" pitchFamily="18" charset="0"/>
              </a:rPr>
              <a:t>】</a:t>
            </a:r>
            <a:r>
              <a:rPr lang="zh-TW" altLang="en-US" sz="1100" spc="600" dirty="0">
                <a:solidFill>
                  <a:srgbClr val="274B29"/>
                </a:solidFill>
                <a:latin typeface="Constantia" panose="02030602050306030303" pitchFamily="18" charset="0"/>
              </a:rPr>
              <a:t>女性活躍推進基盤整備委託事業　</a:t>
            </a:r>
            <a:endParaRPr lang="ja-JP" altLang="en-US" sz="1100" spc="600" dirty="0">
              <a:solidFill>
                <a:srgbClr val="274B29"/>
              </a:solidFill>
              <a:latin typeface="Constantia" panose="02030602050306030303" pitchFamily="18" charset="0"/>
            </a:endParaRPr>
          </a:p>
        </p:txBody>
      </p:sp>
      <p:sp>
        <p:nvSpPr>
          <p:cNvPr id="113" name="正方形/長方形 112"/>
          <p:cNvSpPr/>
          <p:nvPr/>
        </p:nvSpPr>
        <p:spPr>
          <a:xfrm>
            <a:off x="1766289" y="2616413"/>
            <a:ext cx="4772756" cy="1015663"/>
          </a:xfrm>
          <a:prstGeom prst="rect">
            <a:avLst/>
          </a:prstGeom>
        </p:spPr>
        <p:txBody>
          <a:bodyPr wrap="square">
            <a:spAutoFit/>
          </a:bodyPr>
          <a:lstStyle/>
          <a:p>
            <a:r>
              <a:rPr lang="ja-JP" altLang="en-US" sz="1800" b="1" dirty="0">
                <a:solidFill>
                  <a:srgbClr val="274B29"/>
                </a:solidFill>
                <a:latin typeface="Adobe Garamond Pro Bold" panose="02020702060506020403" pitchFamily="18" charset="0"/>
              </a:rPr>
              <a:t>期　間 ： </a:t>
            </a:r>
            <a:r>
              <a:rPr lang="en-US" altLang="ja-JP" sz="1800" b="1" dirty="0">
                <a:solidFill>
                  <a:srgbClr val="274B29"/>
                </a:solidFill>
                <a:latin typeface="Adobe Garamond Pro Bold" panose="02020702060506020403" pitchFamily="18" charset="0"/>
              </a:rPr>
              <a:t>2018</a:t>
            </a:r>
            <a:r>
              <a:rPr lang="ja-JP" altLang="en-US" sz="1800" b="1" dirty="0" err="1">
                <a:solidFill>
                  <a:srgbClr val="274B29"/>
                </a:solidFill>
                <a:latin typeface="Adobe Garamond Pro Bold" panose="02020702060506020403" pitchFamily="18" charset="0"/>
              </a:rPr>
              <a:t>.</a:t>
            </a:r>
            <a:r>
              <a:rPr lang="en-US" altLang="ja-JP" sz="3200" b="1" dirty="0">
                <a:solidFill>
                  <a:srgbClr val="274B29"/>
                </a:solidFill>
                <a:latin typeface="Adobe Garamond Pro Bold" panose="02020702060506020403" pitchFamily="18" charset="0"/>
              </a:rPr>
              <a:t>7</a:t>
            </a:r>
            <a:r>
              <a:rPr lang="ja-JP" altLang="en-US" sz="3200" b="1" dirty="0" err="1">
                <a:solidFill>
                  <a:srgbClr val="274B29"/>
                </a:solidFill>
                <a:latin typeface="Adobe Garamond Pro Bold" panose="02020702060506020403" pitchFamily="18" charset="0"/>
              </a:rPr>
              <a:t>.</a:t>
            </a:r>
            <a:r>
              <a:rPr lang="en-US" altLang="ja-JP" sz="3200" b="1" dirty="0">
                <a:solidFill>
                  <a:srgbClr val="274B29"/>
                </a:solidFill>
                <a:latin typeface="Adobe Garamond Pro Bold" panose="02020702060506020403" pitchFamily="18" charset="0"/>
              </a:rPr>
              <a:t>9</a:t>
            </a:r>
            <a:r>
              <a:rPr lang="ja-JP" altLang="en-US" sz="1800" b="1" dirty="0">
                <a:solidFill>
                  <a:srgbClr val="274B29"/>
                </a:solidFill>
                <a:latin typeface="Adobe Garamond Pro Bold" panose="02020702060506020403" pitchFamily="18" charset="0"/>
              </a:rPr>
              <a:t> </a:t>
            </a:r>
            <a:r>
              <a:rPr lang="en-US" altLang="ja-JP" sz="1800" b="1" dirty="0">
                <a:solidFill>
                  <a:srgbClr val="274B29"/>
                </a:solidFill>
                <a:latin typeface="Adobe Garamond Pro Bold" panose="02020702060506020403" pitchFamily="18" charset="0"/>
              </a:rPr>
              <a:t>Mon~2018</a:t>
            </a:r>
            <a:r>
              <a:rPr lang="ja-JP" altLang="en-US" sz="1800" b="1" dirty="0" err="1">
                <a:solidFill>
                  <a:srgbClr val="274B29"/>
                </a:solidFill>
                <a:latin typeface="Adobe Garamond Pro Bold" panose="02020702060506020403" pitchFamily="18" charset="0"/>
              </a:rPr>
              <a:t>.</a:t>
            </a:r>
            <a:r>
              <a:rPr lang="en-US" altLang="ja-JP" sz="3200" b="1" dirty="0">
                <a:solidFill>
                  <a:srgbClr val="274B29"/>
                </a:solidFill>
                <a:latin typeface="Adobe Garamond Pro Bold" panose="02020702060506020403" pitchFamily="18" charset="0"/>
              </a:rPr>
              <a:t>12</a:t>
            </a:r>
            <a:r>
              <a:rPr lang="ja-JP" altLang="en-US" sz="3200" b="1" dirty="0" err="1">
                <a:solidFill>
                  <a:srgbClr val="274B29"/>
                </a:solidFill>
                <a:latin typeface="Adobe Garamond Pro Bold" panose="02020702060506020403" pitchFamily="18" charset="0"/>
              </a:rPr>
              <a:t>.</a:t>
            </a:r>
            <a:r>
              <a:rPr lang="en-US" altLang="ja-JP" sz="3200" b="1" dirty="0">
                <a:solidFill>
                  <a:srgbClr val="274B29"/>
                </a:solidFill>
                <a:latin typeface="Adobe Garamond Pro Bold" panose="02020702060506020403" pitchFamily="18" charset="0"/>
              </a:rPr>
              <a:t>28</a:t>
            </a:r>
            <a:r>
              <a:rPr lang="ja-JP" altLang="en-US" sz="1800" b="1" dirty="0">
                <a:solidFill>
                  <a:srgbClr val="274B29"/>
                </a:solidFill>
                <a:latin typeface="Adobe Garamond Pro Bold" panose="02020702060506020403" pitchFamily="18" charset="0"/>
              </a:rPr>
              <a:t> </a:t>
            </a:r>
            <a:r>
              <a:rPr lang="en-US" altLang="ja-JP" sz="1800" b="1" dirty="0">
                <a:solidFill>
                  <a:srgbClr val="274B29"/>
                </a:solidFill>
                <a:latin typeface="Adobe Garamond Pro Bold" panose="02020702060506020403" pitchFamily="18" charset="0"/>
              </a:rPr>
              <a:t>Fri</a:t>
            </a:r>
          </a:p>
          <a:p>
            <a:r>
              <a:rPr lang="ja-JP" altLang="en-US" sz="1800" b="1" dirty="0">
                <a:solidFill>
                  <a:srgbClr val="274B29"/>
                </a:solidFill>
                <a:latin typeface="Adobe Garamond Pro Bold" panose="02020702060506020403" pitchFamily="18" charset="0"/>
              </a:rPr>
              <a:t>実施日：</a:t>
            </a:r>
            <a:r>
              <a:rPr lang="ja-JP" altLang="en-US" sz="1400" b="1" dirty="0">
                <a:solidFill>
                  <a:srgbClr val="274B29"/>
                </a:solidFill>
                <a:latin typeface="Adobe Garamond Pro Bold" panose="02020702060506020403" pitchFamily="18" charset="0"/>
              </a:rPr>
              <a:t>土日祝日除く </a:t>
            </a:r>
            <a:r>
              <a:rPr lang="en-US" altLang="ja-JP" sz="2000" b="1" dirty="0">
                <a:solidFill>
                  <a:srgbClr val="274B29"/>
                </a:solidFill>
                <a:latin typeface="Adobe Garamond Pro Bold" panose="02020702060506020403" pitchFamily="18" charset="0"/>
              </a:rPr>
              <a:t>9</a:t>
            </a:r>
            <a:r>
              <a:rPr lang="ja-JP" altLang="en-US" sz="2000" b="1" dirty="0">
                <a:solidFill>
                  <a:srgbClr val="274B29"/>
                </a:solidFill>
                <a:latin typeface="Adobe Garamond Pro Bold" panose="02020702060506020403" pitchFamily="18" charset="0"/>
              </a:rPr>
              <a:t>：</a:t>
            </a:r>
            <a:r>
              <a:rPr lang="en-US" altLang="ja-JP" sz="2000" b="1" dirty="0">
                <a:solidFill>
                  <a:srgbClr val="274B29"/>
                </a:solidFill>
                <a:latin typeface="Adobe Garamond Pro Bold" panose="02020702060506020403" pitchFamily="18" charset="0"/>
              </a:rPr>
              <a:t>00</a:t>
            </a:r>
            <a:r>
              <a:rPr lang="ja-JP" altLang="en-US" sz="2000" b="1" dirty="0">
                <a:solidFill>
                  <a:srgbClr val="274B29"/>
                </a:solidFill>
                <a:latin typeface="Adobe Garamond Pro Bold" panose="02020702060506020403" pitchFamily="18" charset="0"/>
              </a:rPr>
              <a:t>～</a:t>
            </a:r>
            <a:r>
              <a:rPr lang="en-US" altLang="ja-JP" sz="2000" b="1" dirty="0">
                <a:solidFill>
                  <a:srgbClr val="274B29"/>
                </a:solidFill>
                <a:latin typeface="Adobe Garamond Pro Bold" panose="02020702060506020403" pitchFamily="18" charset="0"/>
              </a:rPr>
              <a:t>17</a:t>
            </a:r>
            <a:r>
              <a:rPr lang="ja-JP" altLang="en-US" sz="2000" b="1" dirty="0">
                <a:solidFill>
                  <a:srgbClr val="274B29"/>
                </a:solidFill>
                <a:latin typeface="Adobe Garamond Pro Bold" panose="02020702060506020403" pitchFamily="18" charset="0"/>
              </a:rPr>
              <a:t>：</a:t>
            </a:r>
            <a:r>
              <a:rPr lang="en-US" altLang="ja-JP" sz="2000" b="1" dirty="0">
                <a:solidFill>
                  <a:srgbClr val="274B29"/>
                </a:solidFill>
                <a:latin typeface="Adobe Garamond Pro Bold" panose="02020702060506020403" pitchFamily="18" charset="0"/>
              </a:rPr>
              <a:t>00</a:t>
            </a:r>
            <a:endParaRPr lang="en-US" altLang="ja-JP" sz="1800" b="1" dirty="0">
              <a:solidFill>
                <a:srgbClr val="274B29"/>
              </a:solidFill>
              <a:latin typeface="Adobe Garamond Pro Bold" panose="02020702060506020403" pitchFamily="18" charset="0"/>
            </a:endParaRPr>
          </a:p>
          <a:p>
            <a:r>
              <a:rPr lang="ja-JP" altLang="en-US" sz="800" b="1" dirty="0">
                <a:solidFill>
                  <a:srgbClr val="274B29"/>
                </a:solidFill>
                <a:latin typeface="Adobe Garamond Pro Bold" panose="02020702060506020403" pitchFamily="18" charset="0"/>
              </a:rPr>
              <a:t>　対　象：島根県にお住いで、自分の働き方について悩んでいる、起業について興味のある女性のみなさま　</a:t>
            </a:r>
          </a:p>
        </p:txBody>
      </p:sp>
      <p:pic>
        <p:nvPicPr>
          <p:cNvPr id="23" name="図 22">
            <a:extLst>
              <a:ext uri="{FF2B5EF4-FFF2-40B4-BE49-F238E27FC236}">
                <a16:creationId xmlns:a16="http://schemas.microsoft.com/office/drawing/2014/main" id="{05C9C521-021F-482D-8F9B-89A075839E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9339" y="9088438"/>
            <a:ext cx="284252" cy="284252"/>
          </a:xfrm>
          <a:prstGeom prst="rect">
            <a:avLst/>
          </a:prstGeom>
        </p:spPr>
      </p:pic>
      <p:sp>
        <p:nvSpPr>
          <p:cNvPr id="24" name="正方形/長方形 23">
            <a:extLst>
              <a:ext uri="{FF2B5EF4-FFF2-40B4-BE49-F238E27FC236}">
                <a16:creationId xmlns:a16="http://schemas.microsoft.com/office/drawing/2014/main" id="{5E85E585-747C-484C-BA9B-3175C55DC051}"/>
              </a:ext>
            </a:extLst>
          </p:cNvPr>
          <p:cNvSpPr/>
          <p:nvPr/>
        </p:nvSpPr>
        <p:spPr>
          <a:xfrm>
            <a:off x="868904" y="2008066"/>
            <a:ext cx="6131816" cy="553998"/>
          </a:xfrm>
          <a:prstGeom prst="rect">
            <a:avLst/>
          </a:prstGeom>
        </p:spPr>
        <p:txBody>
          <a:bodyPr wrap="square" lIns="0" tIns="0" rIns="0" bIns="0">
            <a:spAutoFit/>
          </a:bodyPr>
          <a:lstStyle/>
          <a:p>
            <a:pPr algn="ctr"/>
            <a:r>
              <a:rPr lang="ja-JP" altLang="en-US" sz="1800" spc="600" dirty="0">
                <a:solidFill>
                  <a:srgbClr val="274B29"/>
                </a:solidFill>
                <a:latin typeface="Adobe Garamond Pro Bold" panose="02020702060506020403" pitchFamily="18" charset="0"/>
              </a:rPr>
              <a:t>無料でキャリアコンサルティングを</a:t>
            </a:r>
            <a:endParaRPr lang="en-US" altLang="ja-JP" sz="1800" spc="600" dirty="0">
              <a:solidFill>
                <a:srgbClr val="274B29"/>
              </a:solidFill>
              <a:latin typeface="Adobe Garamond Pro Bold" panose="02020702060506020403" pitchFamily="18" charset="0"/>
            </a:endParaRPr>
          </a:p>
          <a:p>
            <a:pPr algn="ctr"/>
            <a:r>
              <a:rPr lang="ja-JP" altLang="en-US" sz="1800" spc="600" dirty="0">
                <a:solidFill>
                  <a:srgbClr val="274B29"/>
                </a:solidFill>
                <a:latin typeface="Adobe Garamond Pro Bold" panose="02020702060506020403" pitchFamily="18" charset="0"/>
              </a:rPr>
              <a:t>受けられます！</a:t>
            </a:r>
          </a:p>
        </p:txBody>
      </p:sp>
      <p:sp>
        <p:nvSpPr>
          <p:cNvPr id="25" name="テキスト ボックス 24">
            <a:extLst>
              <a:ext uri="{FF2B5EF4-FFF2-40B4-BE49-F238E27FC236}">
                <a16:creationId xmlns:a16="http://schemas.microsoft.com/office/drawing/2014/main" id="{1E12CB0F-2521-4E1E-8182-A37653B1B370}"/>
              </a:ext>
            </a:extLst>
          </p:cNvPr>
          <p:cNvSpPr txBox="1"/>
          <p:nvPr/>
        </p:nvSpPr>
        <p:spPr>
          <a:xfrm rot="21423388">
            <a:off x="5013635" y="3616850"/>
            <a:ext cx="4127782" cy="253916"/>
          </a:xfrm>
          <a:prstGeom prst="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000" dirty="0">
                <a:latin typeface="UD Digi Kyokasho NK-B" panose="02020700000000000000" pitchFamily="18" charset="-128"/>
                <a:ea typeface="UD Digi Kyokasho NK-B" panose="02020700000000000000" pitchFamily="18" charset="-128"/>
              </a:rPr>
              <a:t>考えるだけでワクワクすることを仕事にしたい</a:t>
            </a:r>
            <a:endParaRPr kumimoji="1" lang="en-US" altLang="ja-JP" sz="1000" dirty="0">
              <a:latin typeface="UD Digi Kyokasho NK-B" panose="02020700000000000000" pitchFamily="18" charset="-128"/>
              <a:ea typeface="UD Digi Kyokasho NK-B" panose="02020700000000000000" pitchFamily="18" charset="-128"/>
            </a:endParaRPr>
          </a:p>
        </p:txBody>
      </p:sp>
      <p:sp>
        <p:nvSpPr>
          <p:cNvPr id="26" name="テキスト ボックス 25">
            <a:extLst>
              <a:ext uri="{FF2B5EF4-FFF2-40B4-BE49-F238E27FC236}">
                <a16:creationId xmlns:a16="http://schemas.microsoft.com/office/drawing/2014/main" id="{2A8C2F49-E3A0-48D9-AC72-D5741F0DD49F}"/>
              </a:ext>
            </a:extLst>
          </p:cNvPr>
          <p:cNvSpPr txBox="1"/>
          <p:nvPr/>
        </p:nvSpPr>
        <p:spPr>
          <a:xfrm rot="20728301">
            <a:off x="6058162" y="2530179"/>
            <a:ext cx="4745715" cy="246221"/>
          </a:xfrm>
          <a:prstGeom prst="rect">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000" dirty="0">
                <a:latin typeface="UD Digi Kyokasho NK-B" panose="02020700000000000000" pitchFamily="18" charset="-128"/>
                <a:ea typeface="UD Digi Kyokasho NK-B" panose="02020700000000000000" pitchFamily="18" charset="-128"/>
              </a:rPr>
              <a:t>働き方を見直していきたい</a:t>
            </a:r>
            <a:endParaRPr kumimoji="1" lang="en-US" altLang="ja-JP" sz="1000" dirty="0">
              <a:latin typeface="UD Digi Kyokasho NK-B" panose="02020700000000000000" pitchFamily="18" charset="-128"/>
              <a:ea typeface="UD Digi Kyokasho NK-B" panose="02020700000000000000" pitchFamily="18" charset="-128"/>
            </a:endParaRPr>
          </a:p>
        </p:txBody>
      </p:sp>
      <p:sp>
        <p:nvSpPr>
          <p:cNvPr id="27" name="テキスト ボックス 26">
            <a:extLst>
              <a:ext uri="{FF2B5EF4-FFF2-40B4-BE49-F238E27FC236}">
                <a16:creationId xmlns:a16="http://schemas.microsoft.com/office/drawing/2014/main" id="{230B5789-29FD-4B20-9562-384D65A310CD}"/>
              </a:ext>
            </a:extLst>
          </p:cNvPr>
          <p:cNvSpPr txBox="1"/>
          <p:nvPr/>
        </p:nvSpPr>
        <p:spPr>
          <a:xfrm rot="182755">
            <a:off x="3392143" y="3993332"/>
            <a:ext cx="6079246" cy="246221"/>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000" dirty="0">
                <a:latin typeface="UD Digi Kyokasho NK-B" panose="02020700000000000000" pitchFamily="18" charset="-128"/>
                <a:ea typeface="UD Digi Kyokasho NK-B" panose="02020700000000000000" pitchFamily="18" charset="-128"/>
              </a:rPr>
              <a:t>こういうサービス・商品があったらいいのにと考えているアイデアを形にしたい</a:t>
            </a:r>
            <a:endParaRPr kumimoji="1" lang="en-US" altLang="ja-JP" sz="1000" dirty="0">
              <a:latin typeface="UD Digi Kyokasho NK-B" panose="02020700000000000000" pitchFamily="18" charset="-128"/>
              <a:ea typeface="UD Digi Kyokasho NK-B" panose="02020700000000000000" pitchFamily="18" charset="-128"/>
            </a:endParaRPr>
          </a:p>
        </p:txBody>
      </p:sp>
      <p:sp>
        <p:nvSpPr>
          <p:cNvPr id="30" name="テキスト ボックス 29">
            <a:extLst>
              <a:ext uri="{FF2B5EF4-FFF2-40B4-BE49-F238E27FC236}">
                <a16:creationId xmlns:a16="http://schemas.microsoft.com/office/drawing/2014/main" id="{FF452F33-9AA9-4CC8-8683-7E4458A1515B}"/>
              </a:ext>
            </a:extLst>
          </p:cNvPr>
          <p:cNvSpPr txBox="1"/>
          <p:nvPr/>
        </p:nvSpPr>
        <p:spPr>
          <a:xfrm rot="21429698">
            <a:off x="-1907513" y="4208662"/>
            <a:ext cx="4435283" cy="253916"/>
          </a:xfrm>
          <a:prstGeom prst="rect">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kumimoji="1" lang="ja-JP" altLang="en-US" sz="1000" dirty="0">
                <a:latin typeface="UD Digi Kyokasho NK-B" panose="02020700000000000000" pitchFamily="18" charset="-128"/>
                <a:ea typeface="UD Digi Kyokasho NK-B" panose="02020700000000000000" pitchFamily="18" charset="-128"/>
              </a:rPr>
              <a:t>価値観が同じ友だちとなにかしてみたい</a:t>
            </a:r>
            <a:endParaRPr kumimoji="1" lang="en-US" altLang="ja-JP" sz="1000" dirty="0">
              <a:latin typeface="UD Digi Kyokasho NK-B" panose="02020700000000000000" pitchFamily="18" charset="-128"/>
              <a:ea typeface="UD Digi Kyokasho NK-B" panose="02020700000000000000" pitchFamily="18" charset="-128"/>
            </a:endParaRPr>
          </a:p>
        </p:txBody>
      </p:sp>
      <p:sp>
        <p:nvSpPr>
          <p:cNvPr id="31" name="テキスト ボックス 30">
            <a:extLst>
              <a:ext uri="{FF2B5EF4-FFF2-40B4-BE49-F238E27FC236}">
                <a16:creationId xmlns:a16="http://schemas.microsoft.com/office/drawing/2014/main" id="{EC77D7A7-3F3A-4968-B6D2-03BFC7A74DA2}"/>
              </a:ext>
            </a:extLst>
          </p:cNvPr>
          <p:cNvSpPr txBox="1"/>
          <p:nvPr/>
        </p:nvSpPr>
        <p:spPr>
          <a:xfrm>
            <a:off x="-1199276" y="3741028"/>
            <a:ext cx="4313747" cy="230832"/>
          </a:xfrm>
          <a:prstGeom prst="rect">
            <a:avLst/>
          </a:prstGeom>
          <a:solidFill>
            <a:srgbClr val="FFCCCC"/>
          </a:solidFill>
          <a:ln>
            <a:no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kumimoji="1" lang="ja-JP" altLang="en-US" sz="900" dirty="0">
                <a:latin typeface="UD Digi Kyokasho NK-B" panose="02020700000000000000" pitchFamily="18" charset="-128"/>
                <a:ea typeface="UD Digi Kyokasho NK-B" panose="02020700000000000000" pitchFamily="18" charset="-128"/>
              </a:rPr>
              <a:t>ボランティアで行っている今の活動を事業にしたい</a:t>
            </a:r>
            <a:endParaRPr kumimoji="1" lang="en-US" altLang="ja-JP" sz="900" dirty="0">
              <a:latin typeface="UD Digi Kyokasho NK-B" panose="02020700000000000000" pitchFamily="18" charset="-128"/>
              <a:ea typeface="UD Digi Kyokasho NK-B" panose="02020700000000000000" pitchFamily="18" charset="-128"/>
            </a:endParaRPr>
          </a:p>
        </p:txBody>
      </p:sp>
      <p:pic>
        <p:nvPicPr>
          <p:cNvPr id="34" name="図 33">
            <a:extLst>
              <a:ext uri="{FF2B5EF4-FFF2-40B4-BE49-F238E27FC236}">
                <a16:creationId xmlns:a16="http://schemas.microsoft.com/office/drawing/2014/main" id="{17A6131B-69A0-4E88-BD63-55EB85577114}"/>
              </a:ext>
            </a:extLst>
          </p:cNvPr>
          <p:cNvPicPr>
            <a:picLocks noChangeAspect="1"/>
          </p:cNvPicPr>
          <p:nvPr/>
        </p:nvPicPr>
        <p:blipFill rotWithShape="1">
          <a:blip r:embed="rId6" cstate="print"/>
          <a:srcRect t="-79" r="77629"/>
          <a:stretch/>
        </p:blipFill>
        <p:spPr>
          <a:xfrm>
            <a:off x="2454212" y="8275740"/>
            <a:ext cx="453006" cy="315249"/>
          </a:xfrm>
          <a:prstGeom prst="rect">
            <a:avLst/>
          </a:prstGeom>
        </p:spPr>
      </p:pic>
      <p:sp>
        <p:nvSpPr>
          <p:cNvPr id="36" name="テキスト ボックス 35">
            <a:extLst>
              <a:ext uri="{FF2B5EF4-FFF2-40B4-BE49-F238E27FC236}">
                <a16:creationId xmlns:a16="http://schemas.microsoft.com/office/drawing/2014/main" id="{68001787-EB31-4C66-8595-AA6B7FAF625A}"/>
              </a:ext>
            </a:extLst>
          </p:cNvPr>
          <p:cNvSpPr txBox="1"/>
          <p:nvPr/>
        </p:nvSpPr>
        <p:spPr>
          <a:xfrm>
            <a:off x="740994" y="5555554"/>
            <a:ext cx="4051965" cy="646331"/>
          </a:xfrm>
          <a:prstGeom prst="rect">
            <a:avLst/>
          </a:prstGeom>
          <a:noFill/>
        </p:spPr>
        <p:txBody>
          <a:bodyPr wrap="square" rtlCol="0">
            <a:spAutoFit/>
          </a:bodyPr>
          <a:lstStyle/>
          <a:p>
            <a:r>
              <a:rPr lang="ja-JP" altLang="en-US" sz="900" dirty="0">
                <a:solidFill>
                  <a:schemeClr val="bg1"/>
                </a:solidFill>
                <a:latin typeface="UD Digi Kyokasho N-R" panose="02020400000000000000" pitchFamily="17" charset="-128"/>
                <a:ea typeface="UD Digi Kyokasho N-R" panose="02020400000000000000" pitchFamily="17" charset="-128"/>
              </a:rPr>
              <a:t>経済産業省　女性活躍推進基盤整備委託事業　女性起業家等支援ネットワーク構築事業の中国地域「起業女子応援ナビ＠中国地域ネットワーク」の地域サポーターのひとつとして、弊社は島根県全域の起業を志す女性や創業間もない女性起業家に対し、相談、支援をしています。</a:t>
            </a:r>
          </a:p>
        </p:txBody>
      </p:sp>
      <p:sp>
        <p:nvSpPr>
          <p:cNvPr id="37" name="テキスト ボックス 36">
            <a:extLst>
              <a:ext uri="{FF2B5EF4-FFF2-40B4-BE49-F238E27FC236}">
                <a16:creationId xmlns:a16="http://schemas.microsoft.com/office/drawing/2014/main" id="{7421477D-F4CA-4B07-863E-B6766F8D074F}"/>
              </a:ext>
            </a:extLst>
          </p:cNvPr>
          <p:cNvSpPr txBox="1"/>
          <p:nvPr/>
        </p:nvSpPr>
        <p:spPr>
          <a:xfrm>
            <a:off x="111389" y="11185044"/>
            <a:ext cx="6836131" cy="461665"/>
          </a:xfrm>
          <a:prstGeom prst="rect">
            <a:avLst/>
          </a:prstGeom>
          <a:noFill/>
        </p:spPr>
        <p:txBody>
          <a:bodyPr wrap="square" rtlCol="0">
            <a:spAutoFit/>
          </a:bodyPr>
          <a:lstStyle/>
          <a:p>
            <a:r>
              <a:rPr lang="ja-JP" altLang="en-US" sz="800" dirty="0"/>
              <a:t>お問合せ：株式会社</a:t>
            </a:r>
            <a:r>
              <a:rPr lang="en-US" altLang="ja-JP" sz="800" dirty="0"/>
              <a:t>Woman’s</a:t>
            </a:r>
            <a:r>
              <a:rPr lang="ja-JP" altLang="en-US" sz="800" dirty="0"/>
              <a:t>　〒</a:t>
            </a:r>
            <a:r>
              <a:rPr lang="en-US" altLang="ja-JP" sz="800" dirty="0"/>
              <a:t>698-0002</a:t>
            </a:r>
            <a:r>
              <a:rPr lang="ja-JP" altLang="en-US" sz="800" dirty="0"/>
              <a:t>　島根県益田市下本郷町</a:t>
            </a:r>
            <a:r>
              <a:rPr lang="en-US" altLang="ja-JP" sz="800" dirty="0"/>
              <a:t>924-6</a:t>
            </a:r>
            <a:r>
              <a:rPr lang="ja-JP" altLang="en-US" sz="800" dirty="0"/>
              <a:t>　</a:t>
            </a:r>
            <a:r>
              <a:rPr lang="en-US" altLang="ja-JP" sz="800" dirty="0"/>
              <a:t>TEL</a:t>
            </a:r>
            <a:r>
              <a:rPr lang="ja-JP" altLang="en-US" sz="800" dirty="0"/>
              <a:t>（</a:t>
            </a:r>
            <a:r>
              <a:rPr lang="en-US" altLang="ja-JP" sz="800" dirty="0"/>
              <a:t>0856</a:t>
            </a:r>
            <a:r>
              <a:rPr lang="ja-JP" altLang="en-US" sz="800" dirty="0"/>
              <a:t>）</a:t>
            </a:r>
            <a:r>
              <a:rPr lang="en-US" altLang="ja-JP" sz="800" dirty="0"/>
              <a:t>22-8605</a:t>
            </a:r>
            <a:r>
              <a:rPr lang="ja-JP" altLang="en-US" sz="800" dirty="0"/>
              <a:t>　</a:t>
            </a:r>
            <a:r>
              <a:rPr lang="en-US" altLang="ja-JP" sz="800" dirty="0"/>
              <a:t>http://www.womans.co.jp/</a:t>
            </a:r>
            <a:r>
              <a:rPr lang="ja-JP" altLang="en-US" sz="800" dirty="0"/>
              <a:t>　</a:t>
            </a:r>
            <a:endParaRPr lang="en-US" altLang="ja-JP" sz="800" dirty="0"/>
          </a:p>
          <a:p>
            <a:r>
              <a:rPr lang="ja-JP" altLang="en-US" sz="800" dirty="0"/>
              <a:t>　　　　　起業女子応援ナビ</a:t>
            </a:r>
            <a:r>
              <a:rPr lang="en-US" altLang="ja-JP" sz="800" dirty="0"/>
              <a:t>@</a:t>
            </a:r>
            <a:r>
              <a:rPr lang="ja-JP" altLang="en-US" sz="800" dirty="0"/>
              <a:t>中国地域ネットワーク事務局（一般社団法人中国地域ニュービジネス協議会 ）</a:t>
            </a:r>
            <a:r>
              <a:rPr lang="en-US" altLang="ja-JP" sz="800" dirty="0"/>
              <a:t>http://woman.cnbc.or.jp/</a:t>
            </a:r>
          </a:p>
          <a:p>
            <a:r>
              <a:rPr lang="ja-JP" altLang="en-US" sz="800" dirty="0"/>
              <a:t>　　　　　　　　　　　　　　　　　〒</a:t>
            </a:r>
            <a:r>
              <a:rPr lang="en-US" altLang="ja-JP" sz="800" dirty="0"/>
              <a:t>730-0017 </a:t>
            </a:r>
            <a:r>
              <a:rPr lang="ja-JP" altLang="en-US" sz="800" dirty="0"/>
              <a:t>　広島市中区鉄砲町</a:t>
            </a:r>
            <a:r>
              <a:rPr lang="en-US" altLang="ja-JP" sz="800" dirty="0"/>
              <a:t>1-20</a:t>
            </a:r>
            <a:r>
              <a:rPr lang="ja-JP" altLang="en-US" sz="800" dirty="0"/>
              <a:t>　第</a:t>
            </a:r>
            <a:r>
              <a:rPr lang="en-US" altLang="ja-JP" sz="800" dirty="0"/>
              <a:t>3</a:t>
            </a:r>
            <a:r>
              <a:rPr lang="ja-JP" altLang="en-US" sz="800" dirty="0"/>
              <a:t>ウエノヤビル</a:t>
            </a:r>
            <a:r>
              <a:rPr lang="en-US" altLang="ja-JP" sz="800" dirty="0"/>
              <a:t>7F</a:t>
            </a:r>
            <a:r>
              <a:rPr lang="ja-JP" altLang="en-US" sz="800" dirty="0"/>
              <a:t>　 </a:t>
            </a:r>
            <a:r>
              <a:rPr lang="en-US" altLang="ja-JP" sz="800" dirty="0"/>
              <a:t>TEL</a:t>
            </a:r>
            <a:r>
              <a:rPr lang="ja-JP" altLang="en-US" sz="800" dirty="0"/>
              <a:t>（</a:t>
            </a:r>
            <a:r>
              <a:rPr lang="en-US" altLang="ja-JP" sz="800" dirty="0"/>
              <a:t>082</a:t>
            </a:r>
            <a:r>
              <a:rPr lang="ja-JP" altLang="en-US" sz="800" dirty="0"/>
              <a:t>）</a:t>
            </a:r>
            <a:r>
              <a:rPr lang="en-US" altLang="ja-JP" sz="800" dirty="0"/>
              <a:t>221-2929</a:t>
            </a:r>
            <a:r>
              <a:rPr lang="ja-JP" altLang="en-US" sz="800" dirty="0"/>
              <a:t>　　</a:t>
            </a:r>
          </a:p>
        </p:txBody>
      </p:sp>
      <p:grpSp>
        <p:nvGrpSpPr>
          <p:cNvPr id="3" name="グループ化 2">
            <a:extLst>
              <a:ext uri="{FF2B5EF4-FFF2-40B4-BE49-F238E27FC236}">
                <a16:creationId xmlns:a16="http://schemas.microsoft.com/office/drawing/2014/main" id="{493C4985-0891-4704-A6F5-808F757689D0}"/>
              </a:ext>
            </a:extLst>
          </p:cNvPr>
          <p:cNvGrpSpPr>
            <a:grpSpLocks noChangeAspect="1"/>
          </p:cNvGrpSpPr>
          <p:nvPr/>
        </p:nvGrpSpPr>
        <p:grpSpPr>
          <a:xfrm>
            <a:off x="4846044" y="5291522"/>
            <a:ext cx="1560409" cy="1816026"/>
            <a:chOff x="5937942" y="6038792"/>
            <a:chExt cx="1784051" cy="2076303"/>
          </a:xfrm>
        </p:grpSpPr>
        <p:pic>
          <p:nvPicPr>
            <p:cNvPr id="43" name="図 42">
              <a:extLst>
                <a:ext uri="{FF2B5EF4-FFF2-40B4-BE49-F238E27FC236}">
                  <a16:creationId xmlns:a16="http://schemas.microsoft.com/office/drawing/2014/main" id="{2D0F4E0A-8F52-4C57-8F17-EE8CDD6D968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9528" t="52070" r="-2372" b="-1884"/>
            <a:stretch/>
          </p:blipFill>
          <p:spPr>
            <a:xfrm rot="1031532">
              <a:off x="5937942" y="6038792"/>
              <a:ext cx="1784051" cy="2076303"/>
            </a:xfrm>
            <a:prstGeom prst="rect">
              <a:avLst/>
            </a:prstGeom>
          </p:spPr>
        </p:pic>
        <p:pic>
          <p:nvPicPr>
            <p:cNvPr id="41" name="図 40" descr="衣類, 女性, 人, 屋外 が含まれている画像&#10;&#10;非常に高い精度で生成された説明">
              <a:extLst>
                <a:ext uri="{FF2B5EF4-FFF2-40B4-BE49-F238E27FC236}">
                  <a16:creationId xmlns:a16="http://schemas.microsoft.com/office/drawing/2014/main" id="{74FBEE1A-E8D6-4ED2-8029-3D3775C182A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9384" t="5717" r="31822" b="65970"/>
            <a:stretch/>
          </p:blipFill>
          <p:spPr>
            <a:xfrm rot="560986">
              <a:off x="6248967" y="6416195"/>
              <a:ext cx="1186168" cy="1206541"/>
            </a:xfrm>
            <a:prstGeom prst="rect">
              <a:avLst/>
            </a:prstGeom>
          </p:spPr>
        </p:pic>
      </p:grpSp>
      <p:sp>
        <p:nvSpPr>
          <p:cNvPr id="108" name="正方形/長方形 107"/>
          <p:cNvSpPr/>
          <p:nvPr/>
        </p:nvSpPr>
        <p:spPr>
          <a:xfrm>
            <a:off x="1436720" y="5162513"/>
            <a:ext cx="4890199" cy="323165"/>
          </a:xfrm>
          <a:prstGeom prst="rect">
            <a:avLst/>
          </a:prstGeom>
        </p:spPr>
        <p:txBody>
          <a:bodyPr wrap="square">
            <a:spAutoFit/>
          </a:bodyPr>
          <a:lstStyle/>
          <a:p>
            <a:pPr algn="ctr"/>
            <a:r>
              <a:rPr lang="ja-JP" altLang="en-US" sz="800" b="1" spc="300" dirty="0">
                <a:solidFill>
                  <a:srgbClr val="274B29"/>
                </a:solidFill>
                <a:latin typeface="ＭＳ Ｐ明朝" panose="02020600040205080304" pitchFamily="18" charset="-128"/>
                <a:ea typeface="ＭＳ Ｐ明朝" panose="02020600040205080304" pitchFamily="18" charset="-128"/>
              </a:rPr>
              <a:t>詳細は</a:t>
            </a:r>
            <a:r>
              <a:rPr lang="en-US" altLang="ja-JP" sz="800" b="1" spc="300" dirty="0">
                <a:solidFill>
                  <a:srgbClr val="274B29"/>
                </a:solidFill>
                <a:latin typeface="ＭＳ Ｐ明朝" panose="02020600040205080304" pitchFamily="18" charset="-128"/>
                <a:ea typeface="ＭＳ Ｐ明朝" panose="02020600040205080304" pitchFamily="18" charset="-128"/>
              </a:rPr>
              <a:t>HP</a:t>
            </a:r>
            <a:r>
              <a:rPr lang="ja-JP" altLang="en-US" sz="800" b="1" spc="300" dirty="0">
                <a:solidFill>
                  <a:srgbClr val="274B29"/>
                </a:solidFill>
                <a:latin typeface="ＭＳ Ｐ明朝" panose="02020600040205080304" pitchFamily="18" charset="-128"/>
                <a:ea typeface="ＭＳ Ｐ明朝" panose="02020600040205080304" pitchFamily="18" charset="-128"/>
              </a:rPr>
              <a:t>「私の起業応援</a:t>
            </a:r>
            <a:r>
              <a:rPr lang="en-US" altLang="ja-JP" sz="800" b="1" spc="300" dirty="0">
                <a:solidFill>
                  <a:srgbClr val="274B29"/>
                </a:solidFill>
                <a:latin typeface="ＭＳ Ｐ明朝" panose="02020600040205080304" pitchFamily="18" charset="-128"/>
                <a:ea typeface="ＭＳ Ｐ明朝" panose="02020600040205080304" pitchFamily="18" charset="-128"/>
              </a:rPr>
              <a:t>net</a:t>
            </a:r>
            <a:r>
              <a:rPr lang="ja-JP" altLang="en-US" sz="800" b="1" spc="300" dirty="0">
                <a:solidFill>
                  <a:srgbClr val="274B29"/>
                </a:solidFill>
                <a:latin typeface="ＭＳ Ｐ明朝" panose="02020600040205080304" pitchFamily="18" charset="-128"/>
                <a:ea typeface="ＭＳ Ｐ明朝" panose="02020600040205080304" pitchFamily="18" charset="-128"/>
              </a:rPr>
              <a:t>」中国地方をご覧ください。</a:t>
            </a:r>
            <a:endParaRPr lang="en-US" altLang="ja-JP" sz="800" b="1" spc="300" dirty="0">
              <a:solidFill>
                <a:srgbClr val="274B29"/>
              </a:solidFill>
              <a:latin typeface="ＭＳ Ｐ明朝" panose="02020600040205080304" pitchFamily="18" charset="-128"/>
              <a:ea typeface="ＭＳ Ｐ明朝" panose="02020600040205080304" pitchFamily="18" charset="-128"/>
            </a:endParaRPr>
          </a:p>
          <a:p>
            <a:pPr algn="ctr"/>
            <a:r>
              <a:rPr lang="en-US" altLang="ja-JP" sz="700" b="1" spc="300" dirty="0">
                <a:solidFill>
                  <a:srgbClr val="274B29"/>
                </a:solidFill>
                <a:latin typeface="ＭＳ Ｐ明朝" panose="02020600040205080304" pitchFamily="18" charset="-128"/>
                <a:ea typeface="ＭＳ Ｐ明朝" panose="02020600040205080304" pitchFamily="18" charset="-128"/>
              </a:rPr>
              <a:t>https://www.joseikigyo.go.jp/network/shikoku/</a:t>
            </a:r>
            <a:endParaRPr lang="en-US" altLang="ja-JP" sz="1200" b="1" spc="300" dirty="0">
              <a:solidFill>
                <a:srgbClr val="274B29"/>
              </a:solidFill>
              <a:latin typeface="ＭＳ Ｐ明朝" panose="02020600040205080304" pitchFamily="18" charset="-128"/>
              <a:ea typeface="ＭＳ Ｐ明朝" panose="02020600040205080304" pitchFamily="18" charset="-128"/>
            </a:endParaRPr>
          </a:p>
        </p:txBody>
      </p:sp>
      <p:pic>
        <p:nvPicPr>
          <p:cNvPr id="57" name="図 56">
            <a:extLst>
              <a:ext uri="{FF2B5EF4-FFF2-40B4-BE49-F238E27FC236}">
                <a16:creationId xmlns:a16="http://schemas.microsoft.com/office/drawing/2014/main" id="{FB56E93D-7765-4271-BDA3-51208C51E0BE}"/>
              </a:ext>
            </a:extLst>
          </p:cNvPr>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93694" y="5263223"/>
            <a:ext cx="419638" cy="246270"/>
          </a:xfrm>
          <a:prstGeom prst="rect">
            <a:avLst/>
          </a:prstGeom>
        </p:spPr>
      </p:pic>
      <p:sp>
        <p:nvSpPr>
          <p:cNvPr id="59" name="テキスト ボックス 58">
            <a:extLst>
              <a:ext uri="{FF2B5EF4-FFF2-40B4-BE49-F238E27FC236}">
                <a16:creationId xmlns:a16="http://schemas.microsoft.com/office/drawing/2014/main" id="{9893F7F3-5E4A-4587-869C-D30AA720279D}"/>
              </a:ext>
            </a:extLst>
          </p:cNvPr>
          <p:cNvSpPr txBox="1"/>
          <p:nvPr/>
        </p:nvSpPr>
        <p:spPr>
          <a:xfrm rot="327201">
            <a:off x="-1141087" y="3261587"/>
            <a:ext cx="2902432" cy="253916"/>
          </a:xfrm>
          <a:prstGeom prst="rect">
            <a:avLst/>
          </a:prstGeom>
          <a:solidFill>
            <a:srgbClr val="F3F6FF"/>
          </a:solidFill>
          <a:ln>
            <a:no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kumimoji="1" lang="ja-JP" altLang="en-US" sz="1000" dirty="0">
                <a:latin typeface="UD Digi Kyokasho NK-B" panose="02020700000000000000" pitchFamily="18" charset="-128"/>
                <a:ea typeface="UD Digi Kyokasho NK-B" panose="02020700000000000000" pitchFamily="18" charset="-128"/>
              </a:rPr>
              <a:t>資格や経験を活かしてみたい</a:t>
            </a:r>
            <a:endParaRPr kumimoji="1" lang="en-US" altLang="ja-JP" sz="1000" dirty="0">
              <a:latin typeface="UD Digi Kyokasho NK-B" panose="02020700000000000000" pitchFamily="18" charset="-128"/>
              <a:ea typeface="UD Digi Kyokasho NK-B" panose="02020700000000000000" pitchFamily="18" charset="-128"/>
            </a:endParaRPr>
          </a:p>
        </p:txBody>
      </p:sp>
      <p:pic>
        <p:nvPicPr>
          <p:cNvPr id="7" name="図 6">
            <a:extLst>
              <a:ext uri="{FF2B5EF4-FFF2-40B4-BE49-F238E27FC236}">
                <a16:creationId xmlns:a16="http://schemas.microsoft.com/office/drawing/2014/main" id="{62DADC7A-04E6-48DB-9A89-921E57A24AE6}"/>
              </a:ext>
            </a:extLst>
          </p:cNvPr>
          <p:cNvPicPr>
            <a:picLocks noChangeAspect="1"/>
          </p:cNvPicPr>
          <p:nvPr/>
        </p:nvPicPr>
        <p:blipFill rotWithShape="1">
          <a:blip r:embed="rId11">
            <a:extLst>
              <a:ext uri="{28A0092B-C50C-407E-A947-70E740481C1C}">
                <a14:useLocalDpi xmlns:a14="http://schemas.microsoft.com/office/drawing/2010/main" val="0"/>
              </a:ext>
            </a:extLst>
          </a:blip>
          <a:srcRect r="65864"/>
          <a:stretch/>
        </p:blipFill>
        <p:spPr>
          <a:xfrm>
            <a:off x="3684755" y="8850377"/>
            <a:ext cx="985746" cy="1953419"/>
          </a:xfrm>
          <a:prstGeom prst="rect">
            <a:avLst/>
          </a:prstGeom>
        </p:spPr>
      </p:pic>
      <p:pic>
        <p:nvPicPr>
          <p:cNvPr id="62" name="図 61">
            <a:extLst>
              <a:ext uri="{FF2B5EF4-FFF2-40B4-BE49-F238E27FC236}">
                <a16:creationId xmlns:a16="http://schemas.microsoft.com/office/drawing/2014/main" id="{40B2A12F-7688-4B21-9C45-847F7EE89B26}"/>
              </a:ext>
            </a:extLst>
          </p:cNvPr>
          <p:cNvPicPr>
            <a:picLocks noChangeAspect="1"/>
          </p:cNvPicPr>
          <p:nvPr/>
        </p:nvPicPr>
        <p:blipFill rotWithShape="1">
          <a:blip r:embed="rId11">
            <a:extLst>
              <a:ext uri="{28A0092B-C50C-407E-A947-70E740481C1C}">
                <a14:useLocalDpi xmlns:a14="http://schemas.microsoft.com/office/drawing/2010/main" val="0"/>
              </a:ext>
            </a:extLst>
          </a:blip>
          <a:srcRect l="69887" t="-1483" r="-4023" b="1483"/>
          <a:stretch/>
        </p:blipFill>
        <p:spPr>
          <a:xfrm>
            <a:off x="6789829" y="8850377"/>
            <a:ext cx="985746" cy="1894328"/>
          </a:xfrm>
          <a:prstGeom prst="rect">
            <a:avLst/>
          </a:prstGeom>
        </p:spPr>
      </p:pic>
      <p:sp>
        <p:nvSpPr>
          <p:cNvPr id="35" name="正方形/長方形 34">
            <a:extLst>
              <a:ext uri="{FF2B5EF4-FFF2-40B4-BE49-F238E27FC236}">
                <a16:creationId xmlns:a16="http://schemas.microsoft.com/office/drawing/2014/main" id="{BBC7A731-ECE0-4DD6-8AF5-E8EE510DAE1E}"/>
              </a:ext>
            </a:extLst>
          </p:cNvPr>
          <p:cNvSpPr/>
          <p:nvPr/>
        </p:nvSpPr>
        <p:spPr>
          <a:xfrm>
            <a:off x="4177628" y="9042126"/>
            <a:ext cx="3166477" cy="1477328"/>
          </a:xfrm>
          <a:prstGeom prst="rect">
            <a:avLst/>
          </a:prstGeom>
        </p:spPr>
        <p:txBody>
          <a:bodyPr wrap="square">
            <a:spAutoFit/>
          </a:bodyPr>
          <a:lstStyle/>
          <a:p>
            <a:endParaRPr lang="ja-JP" altLang="en-US" sz="900" dirty="0">
              <a:solidFill>
                <a:schemeClr val="bg1">
                  <a:lumMod val="95000"/>
                </a:schemeClr>
              </a:solidFill>
              <a:latin typeface="メイリオ" panose="020B0604030504040204" pitchFamily="50" charset="-128"/>
              <a:ea typeface="メイリオ" panose="020B0604030504040204" pitchFamily="50" charset="-128"/>
            </a:endParaRPr>
          </a:p>
          <a:p>
            <a:r>
              <a:rPr lang="ja-JP" altLang="en-US" sz="900" b="1" dirty="0">
                <a:solidFill>
                  <a:schemeClr val="bg1">
                    <a:lumMod val="95000"/>
                  </a:schemeClr>
                </a:solidFill>
                <a:latin typeface="ＭＳ 明朝" panose="02020609040205080304" pitchFamily="17" charset="-128"/>
                <a:ea typeface="ＭＳ 明朝" panose="02020609040205080304" pitchFamily="17" charset="-128"/>
              </a:rPr>
              <a:t>みなさまへ</a:t>
            </a:r>
            <a:endParaRPr lang="en-US" altLang="ja-JP" sz="900" b="1" dirty="0">
              <a:solidFill>
                <a:schemeClr val="bg1">
                  <a:lumMod val="95000"/>
                </a:schemeClr>
              </a:solidFill>
              <a:latin typeface="ＭＳ 明朝" panose="02020609040205080304" pitchFamily="17" charset="-128"/>
              <a:ea typeface="ＭＳ 明朝" panose="02020609040205080304" pitchFamily="17" charset="-128"/>
            </a:endParaRPr>
          </a:p>
          <a:p>
            <a:r>
              <a:rPr lang="ja-JP" altLang="en-US" sz="900" b="1" dirty="0">
                <a:solidFill>
                  <a:schemeClr val="bg1">
                    <a:lumMod val="95000"/>
                  </a:schemeClr>
                </a:solidFill>
                <a:latin typeface="ＭＳ 明朝" panose="02020609040205080304" pitchFamily="17" charset="-128"/>
                <a:ea typeface="ＭＳ 明朝" panose="02020609040205080304" pitchFamily="17" charset="-128"/>
              </a:rPr>
              <a:t>弊社の相談担当者はキャリアコンサルタントの国家資格を有しております。</a:t>
            </a:r>
            <a:endParaRPr lang="en-US" altLang="ja-JP" sz="900" b="1" dirty="0">
              <a:solidFill>
                <a:schemeClr val="bg1">
                  <a:lumMod val="95000"/>
                </a:schemeClr>
              </a:solidFill>
              <a:latin typeface="ＭＳ 明朝" panose="02020609040205080304" pitchFamily="17" charset="-128"/>
              <a:ea typeface="ＭＳ 明朝" panose="02020609040205080304" pitchFamily="17" charset="-128"/>
            </a:endParaRPr>
          </a:p>
          <a:p>
            <a:r>
              <a:rPr lang="ja-JP" altLang="en-US" sz="900" b="1" dirty="0">
                <a:solidFill>
                  <a:schemeClr val="bg1">
                    <a:lumMod val="95000"/>
                  </a:schemeClr>
                </a:solidFill>
                <a:latin typeface="ＭＳ 明朝" panose="02020609040205080304" pitchFamily="17" charset="-128"/>
                <a:ea typeface="ＭＳ 明朝" panose="02020609040205080304" pitchFamily="17" charset="-128"/>
              </a:rPr>
              <a:t>もちろん、相談内容は守秘義務があり、外部に漏れることはございません。</a:t>
            </a:r>
          </a:p>
          <a:p>
            <a:r>
              <a:rPr lang="ja-JP" altLang="en-US" sz="900" b="1" dirty="0">
                <a:solidFill>
                  <a:schemeClr val="bg1">
                    <a:lumMod val="95000"/>
                  </a:schemeClr>
                </a:solidFill>
                <a:latin typeface="ＭＳ 明朝" panose="02020609040205080304" pitchFamily="17" charset="-128"/>
                <a:ea typeface="ＭＳ 明朝" panose="02020609040205080304" pitchFamily="17" charset="-128"/>
              </a:rPr>
              <a:t>また、弊社は「しまね起業家スクール」を平成</a:t>
            </a:r>
            <a:r>
              <a:rPr lang="en-US" altLang="ja-JP" sz="900" b="1" dirty="0">
                <a:solidFill>
                  <a:schemeClr val="bg1">
                    <a:lumMod val="95000"/>
                  </a:schemeClr>
                </a:solidFill>
                <a:latin typeface="ＭＳ 明朝" panose="02020609040205080304" pitchFamily="17" charset="-128"/>
                <a:ea typeface="ＭＳ 明朝" panose="02020609040205080304" pitchFamily="17" charset="-128"/>
              </a:rPr>
              <a:t>29</a:t>
            </a:r>
            <a:r>
              <a:rPr lang="ja-JP" altLang="en-US" sz="900" b="1" dirty="0">
                <a:solidFill>
                  <a:schemeClr val="bg1">
                    <a:lumMod val="95000"/>
                  </a:schemeClr>
                </a:solidFill>
                <a:latin typeface="ＭＳ 明朝" panose="02020609040205080304" pitchFamily="17" charset="-128"/>
                <a:ea typeface="ＭＳ 明朝" panose="02020609040205080304" pitchFamily="17" charset="-128"/>
              </a:rPr>
              <a:t>年度、</a:t>
            </a:r>
            <a:r>
              <a:rPr lang="en-US" altLang="ja-JP" sz="900" b="1" dirty="0">
                <a:solidFill>
                  <a:schemeClr val="bg1">
                    <a:lumMod val="95000"/>
                  </a:schemeClr>
                </a:solidFill>
                <a:latin typeface="ＭＳ 明朝" panose="02020609040205080304" pitchFamily="17" charset="-128"/>
                <a:ea typeface="ＭＳ 明朝" panose="02020609040205080304" pitchFamily="17" charset="-128"/>
              </a:rPr>
              <a:t>30</a:t>
            </a:r>
            <a:r>
              <a:rPr lang="ja-JP" altLang="en-US" sz="900" b="1" dirty="0">
                <a:solidFill>
                  <a:schemeClr val="bg1">
                    <a:lumMod val="95000"/>
                  </a:schemeClr>
                </a:solidFill>
                <a:latin typeface="ＭＳ 明朝" panose="02020609040205080304" pitchFamily="17" charset="-128"/>
                <a:ea typeface="ＭＳ 明朝" panose="02020609040205080304" pitchFamily="17" charset="-128"/>
              </a:rPr>
              <a:t>年度と</a:t>
            </a:r>
            <a:r>
              <a:rPr lang="en-US" altLang="ja-JP" sz="900" b="1" dirty="0">
                <a:solidFill>
                  <a:schemeClr val="bg1">
                    <a:lumMod val="95000"/>
                  </a:schemeClr>
                </a:solidFill>
                <a:latin typeface="ＭＳ 明朝" panose="02020609040205080304" pitchFamily="17" charset="-128"/>
                <a:ea typeface="ＭＳ 明朝" panose="02020609040205080304" pitchFamily="17" charset="-128"/>
              </a:rPr>
              <a:t>2</a:t>
            </a:r>
            <a:r>
              <a:rPr lang="ja-JP" altLang="en-US" sz="900" b="1" dirty="0">
                <a:solidFill>
                  <a:schemeClr val="bg1">
                    <a:lumMod val="95000"/>
                  </a:schemeClr>
                </a:solidFill>
                <a:latin typeface="ＭＳ 明朝" panose="02020609040205080304" pitchFamily="17" charset="-128"/>
                <a:ea typeface="ＭＳ 明朝" panose="02020609040205080304" pitchFamily="17" charset="-128"/>
              </a:rPr>
              <a:t>期にわたり、島根県より受託をしております。</a:t>
            </a:r>
            <a:endParaRPr lang="en-US" altLang="ja-JP" sz="900" b="1" dirty="0">
              <a:solidFill>
                <a:schemeClr val="bg1">
                  <a:lumMod val="95000"/>
                </a:schemeClr>
              </a:solidFill>
              <a:latin typeface="ＭＳ 明朝" panose="02020609040205080304" pitchFamily="17" charset="-128"/>
              <a:ea typeface="ＭＳ 明朝" panose="02020609040205080304" pitchFamily="17" charset="-128"/>
            </a:endParaRPr>
          </a:p>
          <a:p>
            <a:r>
              <a:rPr lang="ja-JP" altLang="en-US" sz="900" b="1" dirty="0">
                <a:solidFill>
                  <a:schemeClr val="bg1">
                    <a:lumMod val="95000"/>
                  </a:schemeClr>
                </a:solidFill>
                <a:latin typeface="ＭＳ 明朝" panose="02020609040205080304" pitchFamily="17" charset="-128"/>
                <a:ea typeface="ＭＳ 明朝" panose="02020609040205080304" pitchFamily="17" charset="-128"/>
              </a:rPr>
              <a:t>支援機関とのネットワークもございますので、安心してご相談ください。</a:t>
            </a:r>
          </a:p>
        </p:txBody>
      </p:sp>
      <p:grpSp>
        <p:nvGrpSpPr>
          <p:cNvPr id="11" name="グループ化 10">
            <a:extLst>
              <a:ext uri="{FF2B5EF4-FFF2-40B4-BE49-F238E27FC236}">
                <a16:creationId xmlns:a16="http://schemas.microsoft.com/office/drawing/2014/main" id="{CF21D63F-2C23-40B2-9BFD-C5BB2A0B329F}"/>
              </a:ext>
            </a:extLst>
          </p:cNvPr>
          <p:cNvGrpSpPr/>
          <p:nvPr/>
        </p:nvGrpSpPr>
        <p:grpSpPr>
          <a:xfrm>
            <a:off x="188675" y="6165401"/>
            <a:ext cx="4777338" cy="1870098"/>
            <a:chOff x="119573" y="6192767"/>
            <a:chExt cx="4777338" cy="1870098"/>
          </a:xfrm>
        </p:grpSpPr>
        <p:sp>
          <p:nvSpPr>
            <p:cNvPr id="29" name="Rectangle 7895"/>
            <p:cNvSpPr>
              <a:spLocks noChangeArrowheads="1"/>
            </p:cNvSpPr>
            <p:nvPr/>
          </p:nvSpPr>
          <p:spPr bwMode="auto">
            <a:xfrm>
              <a:off x="388855" y="6264761"/>
              <a:ext cx="4409219" cy="1696077"/>
            </a:xfrm>
            <a:prstGeom prst="rect">
              <a:avLst/>
            </a:prstGeom>
            <a:solidFill>
              <a:srgbClr val="F2F2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 name="図 9">
              <a:extLst>
                <a:ext uri="{FF2B5EF4-FFF2-40B4-BE49-F238E27FC236}">
                  <a16:creationId xmlns:a16="http://schemas.microsoft.com/office/drawing/2014/main" id="{0527B23C-D7B8-459D-B4A1-51D855F2D0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9153" y="6192767"/>
              <a:ext cx="4597758" cy="1870098"/>
            </a:xfrm>
            <a:prstGeom prst="rect">
              <a:avLst/>
            </a:prstGeom>
          </p:spPr>
        </p:pic>
        <p:sp>
          <p:nvSpPr>
            <p:cNvPr id="107" name="正方形/長方形 106"/>
            <p:cNvSpPr/>
            <p:nvPr/>
          </p:nvSpPr>
          <p:spPr>
            <a:xfrm>
              <a:off x="119573" y="6369107"/>
              <a:ext cx="2569573" cy="276999"/>
            </a:xfrm>
            <a:prstGeom prst="rect">
              <a:avLst/>
            </a:prstGeom>
          </p:spPr>
          <p:txBody>
            <a:bodyPr wrap="square">
              <a:spAutoFit/>
            </a:bodyPr>
            <a:lstStyle/>
            <a:p>
              <a:pPr algn="ctr"/>
              <a:r>
                <a:rPr lang="ja-JP" altLang="en-US" sz="1200" dirty="0">
                  <a:solidFill>
                    <a:srgbClr val="997B4C"/>
                  </a:solidFill>
                  <a:latin typeface="メイリオ" panose="020B0604030504040204" pitchFamily="50" charset="-128"/>
                  <a:ea typeface="メイリオ" panose="020B0604030504040204" pitchFamily="50" charset="-128"/>
                </a:rPr>
                <a:t>◆お申し込みはこちら◆</a:t>
              </a:r>
            </a:p>
          </p:txBody>
        </p:sp>
        <p:sp>
          <p:nvSpPr>
            <p:cNvPr id="56" name="テキスト ボックス 55">
              <a:extLst>
                <a:ext uri="{FF2B5EF4-FFF2-40B4-BE49-F238E27FC236}">
                  <a16:creationId xmlns:a16="http://schemas.microsoft.com/office/drawing/2014/main" id="{2CDA0D51-2A50-4498-9597-14752647B8EB}"/>
                </a:ext>
              </a:extLst>
            </p:cNvPr>
            <p:cNvSpPr txBox="1"/>
            <p:nvPr/>
          </p:nvSpPr>
          <p:spPr>
            <a:xfrm>
              <a:off x="482243" y="6579545"/>
              <a:ext cx="4257629" cy="1384995"/>
            </a:xfrm>
            <a:prstGeom prst="rect">
              <a:avLst/>
            </a:prstGeom>
            <a:noFill/>
          </p:spPr>
          <p:txBody>
            <a:bodyPr wrap="square" rtlCol="0">
              <a:spAutoFit/>
            </a:bodyPr>
            <a:lstStyle/>
            <a:p>
              <a:r>
                <a:rPr lang="ja-JP" altLang="en-US" sz="1600" b="1" dirty="0">
                  <a:solidFill>
                    <a:srgbClr val="FF6699"/>
                  </a:solidFill>
                  <a:latin typeface="メイリオ" panose="020B0604030504040204" pitchFamily="50" charset="-128"/>
                  <a:ea typeface="メイリオ" panose="020B0604030504040204" pitchFamily="50" charset="-128"/>
                </a:rPr>
                <a:t>株式会社</a:t>
              </a:r>
              <a:r>
                <a:rPr lang="en-US" altLang="ja-JP" sz="1600" b="1" dirty="0">
                  <a:solidFill>
                    <a:srgbClr val="FF6699"/>
                  </a:solidFill>
                  <a:latin typeface="メイリオ" panose="020B0604030504040204" pitchFamily="50" charset="-128"/>
                  <a:ea typeface="メイリオ" panose="020B0604030504040204" pitchFamily="50" charset="-128"/>
                </a:rPr>
                <a:t>Woman’s</a:t>
              </a:r>
              <a:r>
                <a:rPr lang="ja-JP" altLang="en-US" sz="1600" b="1" dirty="0">
                  <a:solidFill>
                    <a:srgbClr val="FF6699"/>
                  </a:solidFill>
                  <a:latin typeface="メイリオ" panose="020B0604030504040204" pitchFamily="50" charset="-128"/>
                  <a:ea typeface="メイリオ" panose="020B0604030504040204" pitchFamily="50" charset="-128"/>
                </a:rPr>
                <a:t>　</a:t>
              </a:r>
            </a:p>
            <a:p>
              <a:r>
                <a:rPr lang="ja-JP" altLang="en-US" sz="1400" b="1" dirty="0">
                  <a:solidFill>
                    <a:srgbClr val="997B4C"/>
                  </a:solidFill>
                  <a:latin typeface="メイリオ" panose="020B0604030504040204" pitchFamily="50" charset="-128"/>
                  <a:ea typeface="メイリオ" panose="020B0604030504040204" pitchFamily="50" charset="-128"/>
                </a:rPr>
                <a:t>電   話：</a:t>
              </a:r>
              <a:r>
                <a:rPr lang="en-US" altLang="ja-JP" sz="1400" b="1" dirty="0">
                  <a:solidFill>
                    <a:srgbClr val="997B4C"/>
                  </a:solidFill>
                  <a:latin typeface="メイリオ" panose="020B0604030504040204" pitchFamily="50" charset="-128"/>
                  <a:ea typeface="メイリオ" panose="020B0604030504040204" pitchFamily="50" charset="-128"/>
                </a:rPr>
                <a:t>0856-22-8605 </a:t>
              </a:r>
              <a:r>
                <a:rPr lang="ja-JP" altLang="en-US" sz="1050" dirty="0">
                  <a:solidFill>
                    <a:srgbClr val="997B4C"/>
                  </a:solidFill>
                  <a:latin typeface="メイリオ" panose="020B0604030504040204" pitchFamily="50" charset="-128"/>
                  <a:ea typeface="メイリオ" panose="020B0604030504040204" pitchFamily="50" charset="-128"/>
                </a:rPr>
                <a:t>（土日祝日除く</a:t>
              </a:r>
              <a:r>
                <a:rPr lang="en-US" altLang="ja-JP" sz="1050" dirty="0">
                  <a:solidFill>
                    <a:srgbClr val="997B4C"/>
                  </a:solidFill>
                  <a:latin typeface="メイリオ" panose="020B0604030504040204" pitchFamily="50" charset="-128"/>
                  <a:ea typeface="メイリオ" panose="020B0604030504040204" pitchFamily="50" charset="-128"/>
                </a:rPr>
                <a:t>8</a:t>
              </a:r>
              <a:r>
                <a:rPr lang="ja-JP" altLang="en-US" sz="1050" dirty="0">
                  <a:solidFill>
                    <a:srgbClr val="997B4C"/>
                  </a:solidFill>
                  <a:latin typeface="メイリオ" panose="020B0604030504040204" pitchFamily="50" charset="-128"/>
                  <a:ea typeface="メイリオ" panose="020B0604030504040204" pitchFamily="50" charset="-128"/>
                </a:rPr>
                <a:t>時半～</a:t>
              </a:r>
              <a:r>
                <a:rPr lang="en-US" altLang="ja-JP" sz="1050" dirty="0">
                  <a:solidFill>
                    <a:srgbClr val="997B4C"/>
                  </a:solidFill>
                  <a:latin typeface="メイリオ" panose="020B0604030504040204" pitchFamily="50" charset="-128"/>
                  <a:ea typeface="メイリオ" panose="020B0604030504040204" pitchFamily="50" charset="-128"/>
                </a:rPr>
                <a:t>17</a:t>
              </a:r>
              <a:r>
                <a:rPr lang="ja-JP" altLang="en-US" sz="1050" dirty="0">
                  <a:solidFill>
                    <a:srgbClr val="997B4C"/>
                  </a:solidFill>
                  <a:latin typeface="メイリオ" panose="020B0604030504040204" pitchFamily="50" charset="-128"/>
                  <a:ea typeface="メイリオ" panose="020B0604030504040204" pitchFamily="50" charset="-128"/>
                </a:rPr>
                <a:t>時）</a:t>
              </a:r>
              <a:endParaRPr lang="ja-JP" altLang="en-US" sz="1400" dirty="0">
                <a:solidFill>
                  <a:srgbClr val="997B4C"/>
                </a:solidFill>
                <a:latin typeface="メイリオ" panose="020B0604030504040204" pitchFamily="50" charset="-128"/>
                <a:ea typeface="メイリオ" panose="020B0604030504040204" pitchFamily="50" charset="-128"/>
              </a:endParaRPr>
            </a:p>
            <a:p>
              <a:r>
                <a:rPr lang="ja-JP" altLang="en-US" sz="1400" b="1" dirty="0">
                  <a:solidFill>
                    <a:srgbClr val="997B4C"/>
                  </a:solidFill>
                  <a:latin typeface="メイリオ" panose="020B0604030504040204" pitchFamily="50" charset="-128"/>
                  <a:ea typeface="メイリオ" panose="020B0604030504040204" pitchFamily="50" charset="-128"/>
                </a:rPr>
                <a:t>メール：</a:t>
              </a:r>
              <a:r>
                <a:rPr lang="en-US" altLang="ja-JP" sz="1400" b="1" dirty="0">
                  <a:solidFill>
                    <a:srgbClr val="997B4C"/>
                  </a:solidFill>
                  <a:latin typeface="メイリオ" panose="020B0604030504040204" pitchFamily="50" charset="-128"/>
                  <a:ea typeface="メイリオ" panose="020B0604030504040204" pitchFamily="50" charset="-128"/>
                </a:rPr>
                <a:t>info@womans.co.jp</a:t>
              </a:r>
              <a:r>
                <a:rPr lang="ja-JP" altLang="en-US" sz="1200" dirty="0">
                  <a:solidFill>
                    <a:srgbClr val="997B4C"/>
                  </a:solidFill>
                  <a:latin typeface="メイリオ" panose="020B0604030504040204" pitchFamily="50" charset="-128"/>
                  <a:ea typeface="メイリオ" panose="020B0604030504040204" pitchFamily="50" charset="-128"/>
                </a:rPr>
                <a:t>へお申込ください。</a:t>
              </a:r>
              <a:endParaRPr lang="en-US" altLang="ja-JP" sz="1400" dirty="0">
                <a:solidFill>
                  <a:srgbClr val="997B4C"/>
                </a:solidFill>
                <a:latin typeface="メイリオ" panose="020B0604030504040204" pitchFamily="50" charset="-128"/>
                <a:ea typeface="メイリオ" panose="020B0604030504040204" pitchFamily="50" charset="-128"/>
              </a:endParaRPr>
            </a:p>
            <a:p>
              <a:r>
                <a:rPr lang="en-US" altLang="ja-JP" sz="1000" b="1" dirty="0">
                  <a:solidFill>
                    <a:srgbClr val="997B4C"/>
                  </a:solidFill>
                  <a:latin typeface="メイリオ" panose="020B0604030504040204" pitchFamily="50" charset="-128"/>
                  <a:ea typeface="メイリオ" panose="020B0604030504040204" pitchFamily="50" charset="-128"/>
                </a:rPr>
                <a:t>HP</a:t>
              </a:r>
              <a:r>
                <a:rPr lang="ja-JP" altLang="en-US" sz="1000" b="1" dirty="0">
                  <a:solidFill>
                    <a:srgbClr val="997B4C"/>
                  </a:solidFill>
                  <a:latin typeface="メイリオ" panose="020B0604030504040204" pitchFamily="50" charset="-128"/>
                  <a:ea typeface="メイリオ" panose="020B0604030504040204" pitchFamily="50" charset="-128"/>
                </a:rPr>
                <a:t>「私の起業応援</a:t>
              </a:r>
              <a:r>
                <a:rPr lang="en-US" altLang="ja-JP" sz="1000" b="1" dirty="0">
                  <a:solidFill>
                    <a:srgbClr val="997B4C"/>
                  </a:solidFill>
                  <a:latin typeface="メイリオ" panose="020B0604030504040204" pitchFamily="50" charset="-128"/>
                  <a:ea typeface="メイリオ" panose="020B0604030504040204" pitchFamily="50" charset="-128"/>
                </a:rPr>
                <a:t>net</a:t>
              </a:r>
              <a:r>
                <a:rPr lang="ja-JP" altLang="en-US" sz="1000" b="1" dirty="0">
                  <a:solidFill>
                    <a:srgbClr val="997B4C"/>
                  </a:solidFill>
                  <a:latin typeface="メイリオ" panose="020B0604030504040204" pitchFamily="50" charset="-128"/>
                  <a:ea typeface="メイリオ" panose="020B0604030504040204" pitchFamily="50" charset="-128"/>
                </a:rPr>
                <a:t>」内、中国地方の相談フォーム</a:t>
              </a:r>
              <a:r>
                <a:rPr lang="ja-JP" altLang="en-US" sz="1000" dirty="0">
                  <a:solidFill>
                    <a:srgbClr val="997B4C"/>
                  </a:solidFill>
                  <a:latin typeface="メイリオ" panose="020B0604030504040204" pitchFamily="50" charset="-128"/>
                  <a:ea typeface="メイリオ" panose="020B0604030504040204" pitchFamily="50" charset="-128"/>
                </a:rPr>
                <a:t>からもお申込み可能です。</a:t>
              </a:r>
              <a:r>
                <a:rPr lang="en-US" altLang="ja-JP" sz="1000" dirty="0">
                  <a:solidFill>
                    <a:srgbClr val="997B4C"/>
                  </a:solidFill>
                  <a:latin typeface="メイリオ" panose="020B0604030504040204" pitchFamily="50" charset="-128"/>
                  <a:ea typeface="メイリオ" panose="020B0604030504040204" pitchFamily="50" charset="-128"/>
                </a:rPr>
                <a:t>http://pasona-f.sakura.ne.jp/chugoku/privercy.html</a:t>
              </a:r>
            </a:p>
            <a:p>
              <a:endParaRPr lang="en-US" altLang="ja-JP" sz="1000" dirty="0">
                <a:solidFill>
                  <a:srgbClr val="997B4C"/>
                </a:solidFill>
                <a:latin typeface="メイリオ" panose="020B0604030504040204" pitchFamily="50" charset="-128"/>
                <a:ea typeface="メイリオ" panose="020B0604030504040204" pitchFamily="50" charset="-128"/>
              </a:endParaRPr>
            </a:p>
            <a:p>
              <a:r>
                <a:rPr lang="ja-JP" altLang="en-US" sz="1050" dirty="0">
                  <a:solidFill>
                    <a:srgbClr val="997B4C"/>
                  </a:solidFill>
                  <a:latin typeface="メイリオ" panose="020B0604030504040204" pitchFamily="50" charset="-128"/>
                  <a:ea typeface="メイリオ" panose="020B0604030504040204" pitchFamily="50" charset="-128"/>
                </a:rPr>
                <a:t>担当者と相談日時を調整し電話、</a:t>
              </a:r>
              <a:r>
                <a:rPr lang="en-US" altLang="ja-JP" sz="1050" dirty="0">
                  <a:solidFill>
                    <a:srgbClr val="997B4C"/>
                  </a:solidFill>
                  <a:latin typeface="メイリオ" panose="020B0604030504040204" pitchFamily="50" charset="-128"/>
                  <a:ea typeface="メイリオ" panose="020B0604030504040204" pitchFamily="50" charset="-128"/>
                </a:rPr>
                <a:t>WEB</a:t>
              </a:r>
              <a:r>
                <a:rPr lang="ja-JP" altLang="en-US" sz="1050" dirty="0" err="1">
                  <a:solidFill>
                    <a:srgbClr val="997B4C"/>
                  </a:solidFill>
                  <a:latin typeface="メイリオ" panose="020B0604030504040204" pitchFamily="50" charset="-128"/>
                  <a:ea typeface="メイリオ" panose="020B0604030504040204" pitchFamily="50" charset="-128"/>
                </a:rPr>
                <a:t>、</a:t>
              </a:r>
              <a:r>
                <a:rPr lang="ja-JP" altLang="en-US" sz="1050" dirty="0">
                  <a:solidFill>
                    <a:srgbClr val="997B4C"/>
                  </a:solidFill>
                  <a:latin typeface="メイリオ" panose="020B0604030504040204" pitchFamily="50" charset="-128"/>
                  <a:ea typeface="メイリオ" panose="020B0604030504040204" pitchFamily="50" charset="-128"/>
                </a:rPr>
                <a:t>対面などで面談をします。</a:t>
              </a:r>
            </a:p>
          </p:txBody>
        </p:sp>
      </p:grpSp>
      <p:grpSp>
        <p:nvGrpSpPr>
          <p:cNvPr id="14" name="グループ化 13">
            <a:extLst>
              <a:ext uri="{FF2B5EF4-FFF2-40B4-BE49-F238E27FC236}">
                <a16:creationId xmlns:a16="http://schemas.microsoft.com/office/drawing/2014/main" id="{91F68C51-B25F-42E1-B3AA-C49BF94D8C77}"/>
              </a:ext>
            </a:extLst>
          </p:cNvPr>
          <p:cNvGrpSpPr/>
          <p:nvPr/>
        </p:nvGrpSpPr>
        <p:grpSpPr>
          <a:xfrm>
            <a:off x="4959727" y="6158003"/>
            <a:ext cx="1963395" cy="2185459"/>
            <a:chOff x="4959727" y="6158003"/>
            <a:chExt cx="1963395" cy="2185459"/>
          </a:xfrm>
        </p:grpSpPr>
        <p:grpSp>
          <p:nvGrpSpPr>
            <p:cNvPr id="2" name="グループ化 1">
              <a:extLst>
                <a:ext uri="{FF2B5EF4-FFF2-40B4-BE49-F238E27FC236}">
                  <a16:creationId xmlns:a16="http://schemas.microsoft.com/office/drawing/2014/main" id="{58AD54A4-01FE-4FB9-AE92-303D0029D347}"/>
                </a:ext>
              </a:extLst>
            </p:cNvPr>
            <p:cNvGrpSpPr/>
            <p:nvPr/>
          </p:nvGrpSpPr>
          <p:grpSpPr>
            <a:xfrm>
              <a:off x="4959727" y="6158003"/>
              <a:ext cx="1963395" cy="2185459"/>
              <a:chOff x="4704270" y="5139921"/>
              <a:chExt cx="1784051" cy="2076303"/>
            </a:xfrm>
          </p:grpSpPr>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59528" t="52070" r="-2372" b="-1884"/>
              <a:stretch/>
            </p:blipFill>
            <p:spPr>
              <a:xfrm>
                <a:off x="4704270" y="5139921"/>
                <a:ext cx="1784051" cy="2076303"/>
              </a:xfrm>
              <a:prstGeom prst="rect">
                <a:avLst/>
              </a:prstGeom>
            </p:spPr>
          </p:pic>
          <p:pic>
            <p:nvPicPr>
              <p:cNvPr id="40" name="図 39" descr="人, 木, 屋外, 空 が含まれている画像&#10;&#10;非常に高い精度で生成された説明">
                <a:extLst>
                  <a:ext uri="{FF2B5EF4-FFF2-40B4-BE49-F238E27FC236}">
                    <a16:creationId xmlns:a16="http://schemas.microsoft.com/office/drawing/2014/main" id="{DD03AEB9-5F5B-4CFA-B3DA-E3A2813DC0D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 r="42768" b="13080"/>
              <a:stretch/>
            </p:blipFill>
            <p:spPr>
              <a:xfrm rot="21114054">
                <a:off x="4996521" y="5508567"/>
                <a:ext cx="1196192" cy="1210390"/>
              </a:xfrm>
              <a:prstGeom prst="rect">
                <a:avLst/>
              </a:prstGeom>
            </p:spPr>
          </p:pic>
        </p:grpSp>
        <p:pic>
          <p:nvPicPr>
            <p:cNvPr id="48" name="図 47">
              <a:extLst>
                <a:ext uri="{FF2B5EF4-FFF2-40B4-BE49-F238E27FC236}">
                  <a16:creationId xmlns:a16="http://schemas.microsoft.com/office/drawing/2014/main" id="{498C9CAD-0357-4871-BA16-8A1F6BF8A3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438" t="89045" r="768" b="5470"/>
            <a:stretch/>
          </p:blipFill>
          <p:spPr>
            <a:xfrm rot="21137036">
              <a:off x="5321476" y="7828266"/>
              <a:ext cx="1441938" cy="253738"/>
            </a:xfrm>
            <a:prstGeom prst="rect">
              <a:avLst/>
            </a:prstGeom>
          </p:spPr>
        </p:pic>
      </p:grpSp>
      <p:grpSp>
        <p:nvGrpSpPr>
          <p:cNvPr id="13" name="グループ化 12">
            <a:extLst>
              <a:ext uri="{FF2B5EF4-FFF2-40B4-BE49-F238E27FC236}">
                <a16:creationId xmlns:a16="http://schemas.microsoft.com/office/drawing/2014/main" id="{0147A3B6-2B4E-4E96-8DE3-7A9F4E2132F3}"/>
              </a:ext>
            </a:extLst>
          </p:cNvPr>
          <p:cNvGrpSpPr/>
          <p:nvPr/>
        </p:nvGrpSpPr>
        <p:grpSpPr>
          <a:xfrm>
            <a:off x="6271457" y="5282630"/>
            <a:ext cx="1352126" cy="1580203"/>
            <a:chOff x="6271457" y="5282630"/>
            <a:chExt cx="1352126" cy="1580203"/>
          </a:xfrm>
        </p:grpSpPr>
        <p:grpSp>
          <p:nvGrpSpPr>
            <p:cNvPr id="5" name="グループ化 4">
              <a:extLst>
                <a:ext uri="{FF2B5EF4-FFF2-40B4-BE49-F238E27FC236}">
                  <a16:creationId xmlns:a16="http://schemas.microsoft.com/office/drawing/2014/main" id="{E82856DB-CEC1-4568-8025-C7C8160F4C2E}"/>
                </a:ext>
              </a:extLst>
            </p:cNvPr>
            <p:cNvGrpSpPr>
              <a:grpSpLocks noChangeAspect="1"/>
            </p:cNvGrpSpPr>
            <p:nvPr/>
          </p:nvGrpSpPr>
          <p:grpSpPr>
            <a:xfrm rot="21319587">
              <a:off x="6271457" y="5282630"/>
              <a:ext cx="1352126" cy="1580203"/>
              <a:chOff x="8207884" y="6567238"/>
              <a:chExt cx="1784051" cy="2076303"/>
            </a:xfrm>
          </p:grpSpPr>
          <p:pic>
            <p:nvPicPr>
              <p:cNvPr id="49" name="図 48">
                <a:extLst>
                  <a:ext uri="{FF2B5EF4-FFF2-40B4-BE49-F238E27FC236}">
                    <a16:creationId xmlns:a16="http://schemas.microsoft.com/office/drawing/2014/main" id="{D5831FEF-21E6-4971-A876-E837607CB75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59528" t="52070" r="-2372" b="-1884"/>
              <a:stretch/>
            </p:blipFill>
            <p:spPr>
              <a:xfrm>
                <a:off x="8207884" y="6567238"/>
                <a:ext cx="1784051" cy="2076303"/>
              </a:xfrm>
              <a:prstGeom prst="rect">
                <a:avLst/>
              </a:prstGeom>
            </p:spPr>
          </p:pic>
          <p:pic>
            <p:nvPicPr>
              <p:cNvPr id="38" name="図 37" descr="テーブル, 人, 室内, 食べ物 が含まれている画像&#10;&#10;非常に高い精度で生成された説明">
                <a:extLst>
                  <a:ext uri="{FF2B5EF4-FFF2-40B4-BE49-F238E27FC236}">
                    <a16:creationId xmlns:a16="http://schemas.microsoft.com/office/drawing/2014/main" id="{61A54870-16A8-45D7-B17B-672CE432B04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0369" r="17461"/>
              <a:stretch/>
            </p:blipFill>
            <p:spPr>
              <a:xfrm rot="21092957">
                <a:off x="8487099" y="6912710"/>
                <a:ext cx="1198566" cy="1284469"/>
              </a:xfrm>
              <a:prstGeom prst="rect">
                <a:avLst/>
              </a:prstGeom>
            </p:spPr>
          </p:pic>
        </p:grpSp>
        <p:pic>
          <p:nvPicPr>
            <p:cNvPr id="52" name="図 51">
              <a:extLst>
                <a:ext uri="{FF2B5EF4-FFF2-40B4-BE49-F238E27FC236}">
                  <a16:creationId xmlns:a16="http://schemas.microsoft.com/office/drawing/2014/main" id="{6BB13894-6688-45C9-9ED4-C8A74966D8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438" t="89045" r="768" b="5470"/>
            <a:stretch/>
          </p:blipFill>
          <p:spPr>
            <a:xfrm rot="20879465">
              <a:off x="6612127" y="6526862"/>
              <a:ext cx="933649" cy="152982"/>
            </a:xfrm>
            <a:prstGeom prst="rect">
              <a:avLst/>
            </a:prstGeom>
          </p:spPr>
        </p:pic>
      </p:grpSp>
    </p:spTree>
    <p:extLst>
      <p:ext uri="{BB962C8B-B14F-4D97-AF65-F5344CB8AC3E}">
        <p14:creationId xmlns:p14="http://schemas.microsoft.com/office/powerpoint/2010/main" val="321018692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1.pptx" id="{D8CEF92E-E621-4889-A2C4-D44EA4896D94}" vid="{7BA0B976-7AA0-4750-86DE-53A6EBAC7E7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794</TotalTime>
  <Words>344</Words>
  <Application>Microsoft Office PowerPoint</Application>
  <PresentationFormat>ユーザー設定</PresentationFormat>
  <Paragraphs>49</Paragraphs>
  <Slides>1</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vt:i4>
      </vt:variant>
    </vt:vector>
  </HeadingPairs>
  <TitlesOfParts>
    <vt:vector size="14" baseType="lpstr">
      <vt:lpstr>Adobe Garamond Pro Bold</vt:lpstr>
      <vt:lpstr>ＭＳ Ｐゴシック</vt:lpstr>
      <vt:lpstr>ＭＳ Ｐ明朝</vt:lpstr>
      <vt:lpstr>ＭＳ 明朝</vt:lpstr>
      <vt:lpstr>新細明體</vt:lpstr>
      <vt:lpstr>UD Digi Kyokasho NK-B</vt:lpstr>
      <vt:lpstr>UD Digi Kyokasho N-R</vt:lpstr>
      <vt:lpstr>メイリオ</vt:lpstr>
      <vt:lpstr>Arial</vt:lpstr>
      <vt:lpstr>Calibri</vt:lpstr>
      <vt:lpstr>Constantia</vt:lpstr>
      <vt:lpstr>Script MT Bold</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宮崎結花</cp:lastModifiedBy>
  <cp:revision>65</cp:revision>
  <cp:lastPrinted>2018-10-12T02:06:14Z</cp:lastPrinted>
  <dcterms:created xsi:type="dcterms:W3CDTF">2013-08-08T01:25:55Z</dcterms:created>
  <dcterms:modified xsi:type="dcterms:W3CDTF">2018-10-12T02:06:15Z</dcterms:modified>
</cp:coreProperties>
</file>